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896" r:id="rId2"/>
    <p:sldMasterId id="2147483915" r:id="rId3"/>
    <p:sldMasterId id="2147483928" r:id="rId4"/>
  </p:sldMasterIdLst>
  <p:notesMasterIdLst>
    <p:notesMasterId r:id="rId61"/>
  </p:notesMasterIdLst>
  <p:handoutMasterIdLst>
    <p:handoutMasterId r:id="rId62"/>
  </p:handoutMasterIdLst>
  <p:sldIdLst>
    <p:sldId id="333" r:id="rId5"/>
    <p:sldId id="296" r:id="rId6"/>
    <p:sldId id="354" r:id="rId7"/>
    <p:sldId id="334" r:id="rId8"/>
    <p:sldId id="297" r:id="rId9"/>
    <p:sldId id="355" r:id="rId10"/>
    <p:sldId id="335" r:id="rId11"/>
    <p:sldId id="298" r:id="rId12"/>
    <p:sldId id="299" r:id="rId13"/>
    <p:sldId id="336" r:id="rId14"/>
    <p:sldId id="301" r:id="rId15"/>
    <p:sldId id="337" r:id="rId16"/>
    <p:sldId id="338" r:id="rId17"/>
    <p:sldId id="302" r:id="rId18"/>
    <p:sldId id="303" r:id="rId19"/>
    <p:sldId id="304" r:id="rId20"/>
    <p:sldId id="306" r:id="rId21"/>
    <p:sldId id="307" r:id="rId22"/>
    <p:sldId id="308" r:id="rId23"/>
    <p:sldId id="310" r:id="rId24"/>
    <p:sldId id="357" r:id="rId25"/>
    <p:sldId id="339" r:id="rId26"/>
    <p:sldId id="311" r:id="rId27"/>
    <p:sldId id="340" r:id="rId28"/>
    <p:sldId id="312" r:id="rId29"/>
    <p:sldId id="313" r:id="rId30"/>
    <p:sldId id="341" r:id="rId31"/>
    <p:sldId id="314" r:id="rId32"/>
    <p:sldId id="343" r:id="rId33"/>
    <p:sldId id="315" r:id="rId34"/>
    <p:sldId id="317" r:id="rId35"/>
    <p:sldId id="342" r:id="rId36"/>
    <p:sldId id="344" r:id="rId37"/>
    <p:sldId id="345" r:id="rId38"/>
    <p:sldId id="346" r:id="rId39"/>
    <p:sldId id="359" r:id="rId40"/>
    <p:sldId id="318" r:id="rId41"/>
    <p:sldId id="348" r:id="rId42"/>
    <p:sldId id="349" r:id="rId43"/>
    <p:sldId id="347" r:id="rId44"/>
    <p:sldId id="319" r:id="rId45"/>
    <p:sldId id="350" r:id="rId46"/>
    <p:sldId id="320" r:id="rId47"/>
    <p:sldId id="351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52" r:id="rId56"/>
    <p:sldId id="328" r:id="rId57"/>
    <p:sldId id="353" r:id="rId58"/>
    <p:sldId id="360" r:id="rId59"/>
    <p:sldId id="329" r:id="rId6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101FF"/>
    <a:srgbClr val="E6E6E6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1" d="100"/>
          <a:sy n="111" d="100"/>
        </p:scale>
        <p:origin x="151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D4A66-4E06-4F80-804F-A964EB6C0D0A}" type="datetimeFigureOut">
              <a:rPr lang="en-US" smtClean="0"/>
              <a:pPr/>
              <a:t>9/3/2019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40500-23C6-45C7-9626-EF17B47CA0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46D3D-12D9-42A1-A359-88470FD6EB52}" type="datetimeFigureOut">
              <a:rPr lang="en-US" smtClean="0"/>
              <a:pPr/>
              <a:t>9/3/2019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8331F-8B33-4884-9995-3C14B2EEB3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8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8331F-8B33-4884-9995-3C14B2EEB35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0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 rot="20707748">
            <a:off x="-617539" y="-652551"/>
            <a:ext cx="6664606" cy="3942692"/>
          </a:xfrm>
          <a:custGeom>
            <a:avLst/>
            <a:gdLst/>
            <a:ahLst/>
            <a:cxnLst/>
            <a:rect l="l" t="t" r="r" b="b"/>
            <a:pathLst>
              <a:path w="6664606" h="3942692">
                <a:moveTo>
                  <a:pt x="1046923" y="0"/>
                </a:moveTo>
                <a:lnTo>
                  <a:pt x="6664606" y="1491692"/>
                </a:lnTo>
                <a:lnTo>
                  <a:pt x="6664606" y="3860602"/>
                </a:lnTo>
                <a:cubicBezTo>
                  <a:pt x="6664606" y="3905939"/>
                  <a:pt x="6627853" y="3942692"/>
                  <a:pt x="6582516" y="3942692"/>
                </a:cubicBezTo>
                <a:lnTo>
                  <a:pt x="0" y="394269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20707748">
            <a:off x="6168153" y="-441831"/>
            <a:ext cx="3126510" cy="2426476"/>
          </a:xfrm>
          <a:custGeom>
            <a:avLst/>
            <a:gdLst/>
            <a:ahLst/>
            <a:cxnLst/>
            <a:rect l="l" t="t" r="r" b="b"/>
            <a:pathLst>
              <a:path w="3126510" h="2426476">
                <a:moveTo>
                  <a:pt x="0" y="0"/>
                </a:moveTo>
                <a:lnTo>
                  <a:pt x="3126510" y="830198"/>
                </a:lnTo>
                <a:lnTo>
                  <a:pt x="2702642" y="2426476"/>
                </a:lnTo>
                <a:lnTo>
                  <a:pt x="82091" y="2426476"/>
                </a:lnTo>
                <a:cubicBezTo>
                  <a:pt x="36754" y="2426475"/>
                  <a:pt x="1" y="2389722"/>
                  <a:pt x="1" y="2344385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20707748">
            <a:off x="7144098" y="2001564"/>
            <a:ext cx="2679455" cy="4946037"/>
          </a:xfrm>
          <a:custGeom>
            <a:avLst/>
            <a:gdLst/>
            <a:ahLst/>
            <a:cxnLst/>
            <a:rect l="l" t="t" r="r" b="b"/>
            <a:pathLst>
              <a:path w="2679455" h="4946037">
                <a:moveTo>
                  <a:pt x="2679455" y="0"/>
                </a:moveTo>
                <a:lnTo>
                  <a:pt x="1366108" y="4946037"/>
                </a:lnTo>
                <a:lnTo>
                  <a:pt x="0" y="4583288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20707748">
            <a:off x="-205621" y="3323292"/>
            <a:ext cx="7378073" cy="4557796"/>
          </a:xfrm>
          <a:custGeom>
            <a:avLst/>
            <a:gdLst/>
            <a:ahLst/>
            <a:cxnLst/>
            <a:rect l="l" t="t" r="r" b="b"/>
            <a:pathLst>
              <a:path w="7378073" h="4557796">
                <a:moveTo>
                  <a:pt x="7327936" y="6451"/>
                </a:moveTo>
                <a:cubicBezTo>
                  <a:pt x="7357400" y="18913"/>
                  <a:pt x="7378073" y="48087"/>
                  <a:pt x="7378073" y="82090"/>
                </a:cubicBezTo>
                <a:lnTo>
                  <a:pt x="7378073" y="4557796"/>
                </a:lnTo>
                <a:lnTo>
                  <a:pt x="0" y="2598658"/>
                </a:lnTo>
                <a:lnTo>
                  <a:pt x="690034" y="0"/>
                </a:lnTo>
                <a:lnTo>
                  <a:pt x="7295983" y="0"/>
                </a:lnTo>
                <a:cubicBezTo>
                  <a:pt x="7307317" y="0"/>
                  <a:pt x="7318115" y="2297"/>
                  <a:pt x="7327936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-900000">
            <a:off x="547834" y="3632676"/>
            <a:ext cx="5985159" cy="1606102"/>
          </a:xfrm>
        </p:spPr>
        <p:txBody>
          <a:bodyPr>
            <a:normAutofit/>
          </a:bodyPr>
          <a:lstStyle>
            <a:lvl1pPr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2201145" y="5027230"/>
            <a:ext cx="4655297" cy="1128495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741465" y="2313285"/>
            <a:ext cx="1524000" cy="365125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DA840030-70C1-4737-A982-68C7423B206F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24600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9842" y="6324600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 rot="900000">
            <a:off x="-533701" y="-979752"/>
            <a:ext cx="6672870" cy="6821601"/>
          </a:xfrm>
          <a:custGeom>
            <a:avLst/>
            <a:gdLst/>
            <a:ahLst/>
            <a:cxnLst/>
            <a:rect l="l" t="t" r="r" b="b"/>
            <a:pathLst>
              <a:path w="6672870" h="6821601">
                <a:moveTo>
                  <a:pt x="0" y="1787990"/>
                </a:moveTo>
                <a:lnTo>
                  <a:pt x="6672870" y="0"/>
                </a:lnTo>
                <a:lnTo>
                  <a:pt x="6672870" y="6739511"/>
                </a:lnTo>
                <a:cubicBezTo>
                  <a:pt x="6672870" y="6784848"/>
                  <a:pt x="6636117" y="6821601"/>
                  <a:pt x="6590780" y="6821601"/>
                </a:cubicBezTo>
                <a:lnTo>
                  <a:pt x="1348753" y="68216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900000">
            <a:off x="-283896" y="5969722"/>
            <a:ext cx="5300494" cy="1495954"/>
          </a:xfrm>
          <a:custGeom>
            <a:avLst/>
            <a:gdLst/>
            <a:ahLst/>
            <a:cxnLst/>
            <a:rect l="l" t="t" r="r" b="b"/>
            <a:pathLst>
              <a:path w="5300494" h="1495954">
                <a:moveTo>
                  <a:pt x="0" y="0"/>
                </a:moveTo>
                <a:lnTo>
                  <a:pt x="5218404" y="0"/>
                </a:lnTo>
                <a:cubicBezTo>
                  <a:pt x="5263741" y="0"/>
                  <a:pt x="5300494" y="36753"/>
                  <a:pt x="5300494" y="82090"/>
                </a:cubicBezTo>
                <a:lnTo>
                  <a:pt x="5300494" y="183095"/>
                </a:lnTo>
                <a:lnTo>
                  <a:pt x="400840" y="149595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900000">
            <a:off x="6930292" y="-242630"/>
            <a:ext cx="2434235" cy="1383623"/>
          </a:xfrm>
          <a:custGeom>
            <a:avLst/>
            <a:gdLst/>
            <a:ahLst/>
            <a:cxnLst/>
            <a:rect l="l" t="t" r="r" b="b"/>
            <a:pathLst>
              <a:path w="2434235" h="1383623">
                <a:moveTo>
                  <a:pt x="0" y="552912"/>
                </a:moveTo>
                <a:lnTo>
                  <a:pt x="2063495" y="0"/>
                </a:lnTo>
                <a:lnTo>
                  <a:pt x="2434235" y="1383623"/>
                </a:lnTo>
                <a:lnTo>
                  <a:pt x="82090" y="1383622"/>
                </a:lnTo>
                <a:cubicBezTo>
                  <a:pt x="36754" y="1383622"/>
                  <a:pt x="0" y="1346869"/>
                  <a:pt x="0" y="130153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5899782" y="1282101"/>
            <a:ext cx="3842742" cy="6178450"/>
          </a:xfrm>
          <a:custGeom>
            <a:avLst/>
            <a:gdLst/>
            <a:ahLst/>
            <a:cxnLst/>
            <a:rect l="l" t="t" r="r" b="b"/>
            <a:pathLst>
              <a:path w="3842742" h="617845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463128" y="0"/>
                </a:lnTo>
                <a:lnTo>
                  <a:pt x="3842742" y="5148790"/>
                </a:lnTo>
                <a:lnTo>
                  <a:pt x="0" y="6178450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4578273" y="2744935"/>
            <a:ext cx="5036383" cy="1997131"/>
          </a:xfrm>
        </p:spPr>
        <p:txBody>
          <a:bodyPr anchor="t">
            <a:normAutofit/>
          </a:bodyPr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900000">
            <a:off x="1507529" y="615731"/>
            <a:ext cx="4323504" cy="3294418"/>
          </a:xfrm>
          <a:prstGeom prst="roundRect">
            <a:avLst>
              <a:gd name="adj" fmla="val 4992"/>
            </a:avLst>
          </a:prstGeom>
          <a:ln w="19050">
            <a:solidFill>
              <a:schemeClr val="tx1"/>
            </a:solidFill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900000">
            <a:off x="822789" y="4161126"/>
            <a:ext cx="4310915" cy="12035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900000">
            <a:off x="6992395" y="57125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2AA48F1-F90D-4024-9100-8466559AE83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900000">
            <a:off x="647292" y="5162531"/>
            <a:ext cx="297745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900000">
            <a:off x="7046470" y="391054"/>
            <a:ext cx="1963187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95918" y="-766298"/>
            <a:ext cx="8332816" cy="5894380"/>
          </a:xfrm>
          <a:custGeom>
            <a:avLst/>
            <a:gdLst/>
            <a:ahLst/>
            <a:cxnLst/>
            <a:rect l="l" t="t" r="r" b="b"/>
            <a:pathLst>
              <a:path w="8332816" h="5894380">
                <a:moveTo>
                  <a:pt x="1565164" y="0"/>
                </a:moveTo>
                <a:lnTo>
                  <a:pt x="8332816" y="1797049"/>
                </a:lnTo>
                <a:lnTo>
                  <a:pt x="8332816" y="5812290"/>
                </a:lnTo>
                <a:cubicBezTo>
                  <a:pt x="8332816" y="5857627"/>
                  <a:pt x="8296063" y="5894380"/>
                  <a:pt x="8250726" y="5894380"/>
                </a:cubicBezTo>
                <a:lnTo>
                  <a:pt x="0" y="58943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64746" y="5089618"/>
            <a:ext cx="8528044" cy="2911464"/>
          </a:xfrm>
          <a:custGeom>
            <a:avLst/>
            <a:gdLst/>
            <a:ahLst/>
            <a:cxnLst/>
            <a:rect l="l" t="t" r="r" b="b"/>
            <a:pathLst>
              <a:path w="8528044" h="2911464">
                <a:moveTo>
                  <a:pt x="8477907" y="6451"/>
                </a:moveTo>
                <a:cubicBezTo>
                  <a:pt x="8507371" y="18913"/>
                  <a:pt x="8528044" y="48087"/>
                  <a:pt x="8528044" y="82090"/>
                </a:cubicBezTo>
                <a:lnTo>
                  <a:pt x="8528044" y="2911464"/>
                </a:lnTo>
                <a:lnTo>
                  <a:pt x="0" y="646970"/>
                </a:lnTo>
                <a:lnTo>
                  <a:pt x="171794" y="0"/>
                </a:lnTo>
                <a:lnTo>
                  <a:pt x="8445954" y="0"/>
                </a:lnTo>
                <a:cubicBezTo>
                  <a:pt x="8457288" y="0"/>
                  <a:pt x="8468086" y="2297"/>
                  <a:pt x="847790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8533928" y="3839503"/>
            <a:ext cx="1011244" cy="2994350"/>
          </a:xfrm>
          <a:custGeom>
            <a:avLst/>
            <a:gdLst/>
            <a:ahLst/>
            <a:cxnLst/>
            <a:rect l="l" t="t" r="r" b="b"/>
            <a:pathLst>
              <a:path w="1011244" h="2994350">
                <a:moveTo>
                  <a:pt x="1011244" y="0"/>
                </a:moveTo>
                <a:lnTo>
                  <a:pt x="216140" y="2994350"/>
                </a:lnTo>
                <a:lnTo>
                  <a:pt x="0" y="2936957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588490" y="-321837"/>
            <a:ext cx="1976541" cy="4072806"/>
          </a:xfrm>
          <a:custGeom>
            <a:avLst/>
            <a:gdLst/>
            <a:ahLst/>
            <a:cxnLst/>
            <a:rect l="l" t="t" r="r" b="b"/>
            <a:pathLst>
              <a:path w="1976541" h="4072806">
                <a:moveTo>
                  <a:pt x="0" y="0"/>
                </a:moveTo>
                <a:lnTo>
                  <a:pt x="1976541" y="524841"/>
                </a:lnTo>
                <a:lnTo>
                  <a:pt x="1034432" y="4072806"/>
                </a:lnTo>
                <a:lnTo>
                  <a:pt x="82090" y="4072806"/>
                </a:lnTo>
                <a:cubicBezTo>
                  <a:pt x="36753" y="4072806"/>
                  <a:pt x="0" y="4036053"/>
                  <a:pt x="0" y="399071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900000">
            <a:off x="3183882" y="4760430"/>
            <a:ext cx="5004753" cy="1299542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781854" y="984581"/>
            <a:ext cx="6581279" cy="36047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996405" y="6238502"/>
            <a:ext cx="1524000" cy="365125"/>
          </a:xfrm>
        </p:spPr>
        <p:txBody>
          <a:bodyPr/>
          <a:lstStyle/>
          <a:p>
            <a:fld id="{59189A57-7F12-45A4-A6B8-7774E1A37D7E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5321849" y="609479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8182730" y="3246937"/>
            <a:ext cx="907445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82907" y="-626065"/>
            <a:ext cx="7440156" cy="7347127"/>
          </a:xfrm>
          <a:custGeom>
            <a:avLst/>
            <a:gdLst/>
            <a:ahLst/>
            <a:cxnLst/>
            <a:rect l="l" t="t" r="r" b="b"/>
            <a:pathLst>
              <a:path w="7440156" h="7347127">
                <a:moveTo>
                  <a:pt x="1760047" y="0"/>
                </a:moveTo>
                <a:lnTo>
                  <a:pt x="7440156" y="1508269"/>
                </a:lnTo>
                <a:lnTo>
                  <a:pt x="7440156" y="7265037"/>
                </a:lnTo>
                <a:cubicBezTo>
                  <a:pt x="7440156" y="7310374"/>
                  <a:pt x="7403403" y="7347127"/>
                  <a:pt x="7358066" y="7347127"/>
                </a:cubicBezTo>
                <a:lnTo>
                  <a:pt x="2707078" y="7347127"/>
                </a:lnTo>
                <a:lnTo>
                  <a:pt x="0" y="66283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3227235" y="6274264"/>
            <a:ext cx="4396677" cy="1167472"/>
          </a:xfrm>
          <a:custGeom>
            <a:avLst/>
            <a:gdLst/>
            <a:ahLst/>
            <a:cxnLst/>
            <a:rect l="l" t="t" r="r" b="b"/>
            <a:pathLst>
              <a:path w="4396677" h="1167472">
                <a:moveTo>
                  <a:pt x="4346539" y="6451"/>
                </a:moveTo>
                <a:cubicBezTo>
                  <a:pt x="4376003" y="18913"/>
                  <a:pt x="4396677" y="48087"/>
                  <a:pt x="4396677" y="82090"/>
                </a:cubicBezTo>
                <a:lnTo>
                  <a:pt x="4396677" y="1167472"/>
                </a:lnTo>
                <a:lnTo>
                  <a:pt x="0" y="0"/>
                </a:lnTo>
                <a:lnTo>
                  <a:pt x="4314586" y="0"/>
                </a:lnTo>
                <a:cubicBezTo>
                  <a:pt x="4325920" y="0"/>
                  <a:pt x="4336718" y="2297"/>
                  <a:pt x="4346539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7659524" y="5459724"/>
            <a:ext cx="1710569" cy="1538689"/>
          </a:xfrm>
          <a:custGeom>
            <a:avLst/>
            <a:gdLst/>
            <a:ahLst/>
            <a:cxnLst/>
            <a:rect l="l" t="t" r="r" b="b"/>
            <a:pathLst>
              <a:path w="1710569" h="1538689">
                <a:moveTo>
                  <a:pt x="1710569" y="1"/>
                </a:moveTo>
                <a:lnTo>
                  <a:pt x="1301993" y="1538689"/>
                </a:lnTo>
                <a:lnTo>
                  <a:pt x="0" y="1192965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6666426" y="-490731"/>
            <a:ext cx="3065776" cy="5811871"/>
          </a:xfrm>
          <a:custGeom>
            <a:avLst/>
            <a:gdLst/>
            <a:ahLst/>
            <a:cxnLst/>
            <a:rect l="l" t="t" r="r" b="b"/>
            <a:pathLst>
              <a:path w="3065776" h="5811871">
                <a:moveTo>
                  <a:pt x="0" y="0"/>
                </a:moveTo>
                <a:lnTo>
                  <a:pt x="3065776" y="814071"/>
                </a:lnTo>
                <a:lnTo>
                  <a:pt x="1738684" y="5811871"/>
                </a:lnTo>
                <a:lnTo>
                  <a:pt x="82090" y="5811871"/>
                </a:lnTo>
                <a:cubicBezTo>
                  <a:pt x="36753" y="5811871"/>
                  <a:pt x="0" y="5775118"/>
                  <a:pt x="0" y="572978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-900000">
            <a:off x="6793335" y="511413"/>
            <a:ext cx="1435608" cy="4818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967762" y="1075673"/>
            <a:ext cx="5398955" cy="508826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FAF65B54-0C34-4D97-90E6-665E2FAC97B2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4997808" y="6188244"/>
            <a:ext cx="238030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98673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9698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37547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4359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87756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30065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4096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3894" y="2921988"/>
            <a:ext cx="5064953" cy="16956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900000">
            <a:off x="3479028" y="959716"/>
            <a:ext cx="4658735" cy="5077623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1690988" y="608314"/>
            <a:ext cx="1789355" cy="365125"/>
          </a:xfrm>
        </p:spPr>
        <p:txBody>
          <a:bodyPr/>
          <a:lstStyle/>
          <a:p>
            <a:fld id="{02E3038E-62C7-4DF2-9136-DA8ED3FF6D18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3103620" y="6177546"/>
            <a:ext cx="2392237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>
            <a:off x="1265370" y="300797"/>
            <a:ext cx="2287319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79247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67878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55026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25244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579414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07949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06478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5805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42391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8386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900000">
            <a:off x="-57216" y="-1017685"/>
            <a:ext cx="7411427" cy="3438177"/>
          </a:xfrm>
          <a:custGeom>
            <a:avLst/>
            <a:gdLst/>
            <a:ahLst/>
            <a:cxnLst/>
            <a:rect l="l" t="t" r="r" b="b"/>
            <a:pathLst>
              <a:path w="7411427" h="3438177">
                <a:moveTo>
                  <a:pt x="0" y="1985886"/>
                </a:moveTo>
                <a:lnTo>
                  <a:pt x="7411427" y="0"/>
                </a:lnTo>
                <a:lnTo>
                  <a:pt x="7411427" y="3356087"/>
                </a:lnTo>
                <a:cubicBezTo>
                  <a:pt x="7411427" y="3401424"/>
                  <a:pt x="7374674" y="3438177"/>
                  <a:pt x="7329337" y="3438177"/>
                </a:cubicBezTo>
                <a:lnTo>
                  <a:pt x="389140" y="34381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-776641" y="2417820"/>
            <a:ext cx="6998365" cy="5080081"/>
          </a:xfrm>
          <a:custGeom>
            <a:avLst/>
            <a:gdLst/>
            <a:ahLst/>
            <a:cxnLst/>
            <a:rect l="l" t="t" r="r" b="b"/>
            <a:pathLst>
              <a:path w="6998365" h="5080081">
                <a:moveTo>
                  <a:pt x="0" y="0"/>
                </a:moveTo>
                <a:lnTo>
                  <a:pt x="6916275" y="0"/>
                </a:lnTo>
                <a:cubicBezTo>
                  <a:pt x="6961612" y="0"/>
                  <a:pt x="6998365" y="36753"/>
                  <a:pt x="6998365" y="82090"/>
                </a:cubicBezTo>
                <a:lnTo>
                  <a:pt x="6998365" y="3569608"/>
                </a:lnTo>
                <a:lnTo>
                  <a:pt x="1361203" y="50800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900000">
            <a:off x="6338067" y="3775812"/>
            <a:ext cx="3102275" cy="3544033"/>
          </a:xfrm>
          <a:custGeom>
            <a:avLst/>
            <a:gdLst/>
            <a:ahLst/>
            <a:cxnLst/>
            <a:rect l="l" t="t" r="r" b="b"/>
            <a:pathLst>
              <a:path w="3102275" h="3544033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375388" y="0"/>
                </a:lnTo>
                <a:lnTo>
                  <a:pt x="3102275" y="2712781"/>
                </a:lnTo>
                <a:lnTo>
                  <a:pt x="0" y="3544033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 rot="900000">
            <a:off x="7327879" y="-104312"/>
            <a:ext cx="2350627" cy="3820866"/>
          </a:xfrm>
          <a:custGeom>
            <a:avLst/>
            <a:gdLst/>
            <a:ahLst/>
            <a:cxnLst/>
            <a:rect l="l" t="t" r="r" b="b"/>
            <a:pathLst>
              <a:path w="2350627" h="3820866">
                <a:moveTo>
                  <a:pt x="1" y="355523"/>
                </a:moveTo>
                <a:lnTo>
                  <a:pt x="1326829" y="0"/>
                </a:lnTo>
                <a:lnTo>
                  <a:pt x="2350627" y="3820866"/>
                </a:lnTo>
                <a:lnTo>
                  <a:pt x="82091" y="3820866"/>
                </a:lnTo>
                <a:cubicBezTo>
                  <a:pt x="36754" y="3820866"/>
                  <a:pt x="1" y="3784113"/>
                  <a:pt x="0" y="37387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900000">
            <a:off x="534986" y="2921829"/>
            <a:ext cx="5690855" cy="1570680"/>
          </a:xfrm>
        </p:spPr>
        <p:txBody>
          <a:bodyPr anchor="b">
            <a:noAutofit/>
          </a:bodyPr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900000">
            <a:off x="537849" y="4494201"/>
            <a:ext cx="5271544" cy="1500187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6878368" y="376138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8BF2158-CE80-417F-BADA-A315828FFA0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7056965" y="3170795"/>
            <a:ext cx="1926305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 flipH="1">
            <a:off x="7176363" y="2661157"/>
            <a:ext cx="683979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836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532074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15218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43654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6998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43100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10689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51856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51942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1280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1893" y="2231024"/>
            <a:ext cx="4820301" cy="1436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-900000">
            <a:off x="1014439" y="1335061"/>
            <a:ext cx="2578608" cy="4839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3701032" y="618005"/>
            <a:ext cx="2580010" cy="483717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5919" y="5887412"/>
            <a:ext cx="1241980" cy="365125"/>
          </a:xfrm>
        </p:spPr>
        <p:txBody>
          <a:bodyPr/>
          <a:lstStyle>
            <a:lvl1pPr algn="l">
              <a:defRPr/>
            </a:lvl1pPr>
          </a:lstStyle>
          <a:p>
            <a:fld id="{2615FEB8-1ED3-425B-95CA-17777D0ECE76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054658" y="549437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64" y="5643110"/>
            <a:ext cx="1241693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37573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91046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92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13873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78830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39012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91632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24390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70524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4674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-900000">
            <a:off x="854761" y="1406870"/>
            <a:ext cx="2213148" cy="75986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1120518" y="2227895"/>
            <a:ext cx="2578608" cy="3938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rot="-900000">
            <a:off x="3535709" y="687503"/>
            <a:ext cx="2214753" cy="753043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 rot="-900000">
            <a:off x="3808498" y="1495882"/>
            <a:ext cx="2578608" cy="39559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E1E3D571-56F1-43B9-A50A-DAF43DC6AD1C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-900000">
            <a:off x="4050792" y="549554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33233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25925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6756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9478518"/>
      </p:ext>
    </p:extLst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1874"/>
      </p:ext>
    </p:extLst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4831321"/>
      </p:ext>
    </p:extLst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75859"/>
      </p:ext>
    </p:extLst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52005"/>
      </p:ext>
    </p:extLst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85765"/>
      </p:ext>
    </p:extLst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3036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0936" y="2926080"/>
            <a:ext cx="5065776" cy="16916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900000">
            <a:off x="1691640" y="612648"/>
            <a:ext cx="1792224" cy="365125"/>
          </a:xfrm>
        </p:spPr>
        <p:txBody>
          <a:bodyPr/>
          <a:lstStyle/>
          <a:p>
            <a:fld id="{305DB2F2-0BC0-458D-A2F5-E7069599C351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900000">
            <a:off x="2493721" y="6101033"/>
            <a:ext cx="3052113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900000">
            <a:off x="1261872" y="301752"/>
            <a:ext cx="2286000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6127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900000">
            <a:off x="-372248" y="-1218153"/>
            <a:ext cx="8577953" cy="6344114"/>
          </a:xfrm>
          <a:custGeom>
            <a:avLst/>
            <a:gdLst/>
            <a:ahLst/>
            <a:cxnLst/>
            <a:rect l="l" t="t" r="r" b="b"/>
            <a:pathLst>
              <a:path w="8577953" h="6344114">
                <a:moveTo>
                  <a:pt x="0" y="2298455"/>
                </a:moveTo>
                <a:lnTo>
                  <a:pt x="8577953" y="0"/>
                </a:lnTo>
                <a:lnTo>
                  <a:pt x="8577953" y="6262024"/>
                </a:lnTo>
                <a:cubicBezTo>
                  <a:pt x="8577953" y="6307361"/>
                  <a:pt x="8541200" y="6344113"/>
                  <a:pt x="8495863" y="6344113"/>
                </a:cubicBezTo>
                <a:lnTo>
                  <a:pt x="1084031" y="63441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900000">
            <a:off x="7521938" y="5927116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006FC6A4-3DCE-4261-8631-FAAFCDCC8E18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20707748">
            <a:off x="-897260" y="-624538"/>
            <a:ext cx="7286946" cy="6041338"/>
          </a:xfrm>
          <a:custGeom>
            <a:avLst/>
            <a:gdLst/>
            <a:ahLst/>
            <a:cxnLst/>
            <a:rect l="l" t="t" r="r" b="b"/>
            <a:pathLst>
              <a:path w="7286946" h="6041338">
                <a:moveTo>
                  <a:pt x="1604186" y="0"/>
                </a:moveTo>
                <a:lnTo>
                  <a:pt x="7286946" y="1508972"/>
                </a:lnTo>
                <a:lnTo>
                  <a:pt x="7286946" y="5959247"/>
                </a:lnTo>
                <a:cubicBezTo>
                  <a:pt x="7286946" y="6004584"/>
                  <a:pt x="7250193" y="6041337"/>
                  <a:pt x="7204856" y="6041337"/>
                </a:cubicBezTo>
                <a:lnTo>
                  <a:pt x="0" y="604133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64806" y="5378153"/>
            <a:ext cx="7443151" cy="2476431"/>
          </a:xfrm>
          <a:custGeom>
            <a:avLst/>
            <a:gdLst/>
            <a:ahLst/>
            <a:cxnLst/>
            <a:rect l="l" t="t" r="r" b="b"/>
            <a:pathLst>
              <a:path w="7443151" h="2476431">
                <a:moveTo>
                  <a:pt x="7393013" y="6452"/>
                </a:moveTo>
                <a:cubicBezTo>
                  <a:pt x="7422477" y="18914"/>
                  <a:pt x="7443150" y="48087"/>
                  <a:pt x="7443150" y="82090"/>
                </a:cubicBezTo>
                <a:lnTo>
                  <a:pt x="7443151" y="2476431"/>
                </a:lnTo>
                <a:lnTo>
                  <a:pt x="0" y="500014"/>
                </a:lnTo>
                <a:lnTo>
                  <a:pt x="132771" y="1"/>
                </a:lnTo>
                <a:lnTo>
                  <a:pt x="7361060" y="1"/>
                </a:lnTo>
                <a:cubicBezTo>
                  <a:pt x="7372394" y="0"/>
                  <a:pt x="7383192" y="2298"/>
                  <a:pt x="7393013" y="6452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660994" y="5459931"/>
            <a:ext cx="1709023" cy="1538302"/>
          </a:xfrm>
          <a:custGeom>
            <a:avLst/>
            <a:gdLst/>
            <a:ahLst/>
            <a:cxnLst/>
            <a:rect l="l" t="t" r="r" b="b"/>
            <a:pathLst>
              <a:path w="1709023" h="1538302">
                <a:moveTo>
                  <a:pt x="1709023" y="0"/>
                </a:moveTo>
                <a:lnTo>
                  <a:pt x="1300550" y="1538302"/>
                </a:lnTo>
                <a:lnTo>
                  <a:pt x="0" y="119296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20707748">
            <a:off x="6673110" y="-489836"/>
            <a:ext cx="3059119" cy="5809409"/>
          </a:xfrm>
          <a:custGeom>
            <a:avLst/>
            <a:gdLst/>
            <a:ahLst/>
            <a:cxnLst/>
            <a:rect l="l" t="t" r="r" b="b"/>
            <a:pathLst>
              <a:path w="3059119" h="5809409">
                <a:moveTo>
                  <a:pt x="0" y="0"/>
                </a:moveTo>
                <a:lnTo>
                  <a:pt x="3059119" y="812303"/>
                </a:lnTo>
                <a:lnTo>
                  <a:pt x="1732212" y="5809409"/>
                </a:lnTo>
                <a:lnTo>
                  <a:pt x="82090" y="5809409"/>
                </a:lnTo>
                <a:cubicBezTo>
                  <a:pt x="36753" y="5809409"/>
                  <a:pt x="0" y="5772656"/>
                  <a:pt x="0" y="572731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 anchor="b"/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844848" y="997933"/>
            <a:ext cx="5343100" cy="3888220"/>
          </a:xfrm>
        </p:spPr>
        <p:txBody>
          <a:bodyPr anchor="b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900000">
            <a:off x="3216573" y="5144589"/>
            <a:ext cx="3930375" cy="988131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522321D6-CB2D-4C4E-8B9A-F57DDBD5DEF0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263966" y="6099104"/>
            <a:ext cx="306304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an1080Base.png"/>
          <p:cNvPicPr>
            <a:picLocks noChangeAspect="1"/>
          </p:cNvPicPr>
          <p:nvPr/>
        </p:nvPicPr>
        <p:blipFill>
          <a:blip r:embed="rId14" cstate="print">
            <a:lum bright="-3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-5400000">
            <a:off x="-673455" y="2807056"/>
            <a:ext cx="5320597" cy="1840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0" y="990600"/>
            <a:ext cx="5027024" cy="478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096001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96001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047" y="5324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6" r:id="rId7"/>
    <p:sldLayoutId id="2147483871" r:id="rId8"/>
    <p:sldLayoutId id="2147483872" r:id="rId9"/>
    <p:sldLayoutId id="2147483873" r:id="rId10"/>
    <p:sldLayoutId id="2147483874" r:id="rId11"/>
    <p:sldLayoutId id="2147483875" r:id="rId12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3152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97280" indent="-32004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2024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078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  <p:sldLayoutId id="2147483908" r:id="rId12"/>
    <p:sldLayoutId id="2147483909" r:id="rId13"/>
    <p:sldLayoutId id="2147483910" r:id="rId14"/>
    <p:sldLayoutId id="2147483911" r:id="rId15"/>
    <p:sldLayoutId id="2147483912" r:id="rId16"/>
    <p:sldLayoutId id="2147483913" r:id="rId17"/>
    <p:sldLayoutId id="2147483914" r:id="rId18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68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13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1" r:id="rId13"/>
    <p:sldLayoutId id="2147483942" r:id="rId14"/>
    <p:sldLayoutId id="2147483943" r:id="rId15"/>
    <p:sldLayoutId id="2147483944" r:id="rId16"/>
    <p:sldLayoutId id="2147483945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23.pn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2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7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0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9.gif"/><Relationship Id="rId5" Type="http://schemas.openxmlformats.org/officeDocument/2006/relationships/image" Target="../media/image58.wmf"/><Relationship Id="rId4" Type="http://schemas.openxmlformats.org/officeDocument/2006/relationships/oleObject" Target="../embeddings/oleObject9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71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5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0726967">
            <a:off x="3367115" y="1123451"/>
            <a:ext cx="2924446" cy="1657796"/>
          </a:xfrm>
        </p:spPr>
        <p:txBody>
          <a:bodyPr>
            <a:normAutofit/>
          </a:bodyPr>
          <a:lstStyle/>
          <a:p>
            <a:r>
              <a:rPr lang="en-US" sz="5700" dirty="0" smtClean="0"/>
              <a:t>Chapter 2</a:t>
            </a:r>
            <a:endParaRPr lang="en-US" sz="5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3915189" y="2816049"/>
            <a:ext cx="2900830" cy="2472804"/>
          </a:xfrm>
        </p:spPr>
        <p:txBody>
          <a:bodyPr>
            <a:normAutofit/>
          </a:bodyPr>
          <a:lstStyle/>
          <a:p>
            <a:r>
              <a:rPr lang="en-US" dirty="0"/>
              <a:t>The image, its representations and properties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2" descr="H:\T DOCS\PPT JPEGS\97811335936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3033"/>
            <a:ext cx="3001818" cy="351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10" descr="CL_Logo_RGB_JPG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91263"/>
            <a:ext cx="1295400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51162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Euclidean distance </a:t>
            </a:r>
          </a:p>
          <a:p>
            <a:endParaRPr lang="en-US" altLang="zh-TW" dirty="0" smtClean="0"/>
          </a:p>
          <a:p>
            <a:r>
              <a:rPr lang="en-US" altLang="zh-TW" dirty="0" smtClean="0">
                <a:solidFill>
                  <a:srgbClr val="FFC000"/>
                </a:solidFill>
              </a:rPr>
              <a:t>City block distance </a:t>
            </a:r>
          </a:p>
          <a:p>
            <a:endParaRPr lang="en-US" altLang="zh-TW" dirty="0" smtClean="0"/>
          </a:p>
          <a:p>
            <a:r>
              <a:rPr lang="en-US" altLang="zh-TW" dirty="0" smtClean="0">
                <a:solidFill>
                  <a:srgbClr val="FFC000"/>
                </a:solidFill>
              </a:rPr>
              <a:t>Chessboard distance</a:t>
            </a:r>
          </a:p>
          <a:p>
            <a:endParaRPr lang="en-US" altLang="zh-TW" dirty="0"/>
          </a:p>
          <a:p>
            <a:pPr lvl="1"/>
            <a:endParaRPr lang="en-US" altLang="zh-TW" sz="1050" dirty="0" smtClean="0"/>
          </a:p>
          <a:p>
            <a:endParaRPr lang="en-US" altLang="zh-TW" dirty="0" smtClean="0"/>
          </a:p>
          <a:p>
            <a:pPr lvl="2"/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3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3657600"/>
            <a:ext cx="3124200" cy="207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185937"/>
              </p:ext>
            </p:extLst>
          </p:nvPr>
        </p:nvGraphicFramePr>
        <p:xfrm>
          <a:off x="1066800" y="2020699"/>
          <a:ext cx="40386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2" name="Equation" r:id="rId4" imgW="1866600" imgH="279360" progId="Equation.DSMT4">
                  <p:embed/>
                </p:oleObj>
              </mc:Choice>
              <mc:Fallback>
                <p:oleObj name="Equation" r:id="rId4" imgW="1866600" imgH="279360" progId="Equation.DSMT4">
                  <p:embed/>
                  <p:pic>
                    <p:nvPicPr>
                      <p:cNvPr id="17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020699"/>
                        <a:ext cx="4038600" cy="596900"/>
                      </a:xfrm>
                      <a:prstGeom prst="rect">
                        <a:avLst/>
                      </a:prstGeom>
                      <a:solidFill>
                        <a:schemeClr val="tx2">
                          <a:alpha val="5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981888"/>
              </p:ext>
            </p:extLst>
          </p:nvPr>
        </p:nvGraphicFramePr>
        <p:xfrm>
          <a:off x="1066800" y="3052980"/>
          <a:ext cx="348456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3" name="Equation" r:id="rId6" imgW="1587240" imgH="228600" progId="Equation.DSMT4">
                  <p:embed/>
                </p:oleObj>
              </mc:Choice>
              <mc:Fallback>
                <p:oleObj name="Equation" r:id="rId6" imgW="1587240" imgH="228600" progId="Equation.DSMT4">
                  <p:embed/>
                  <p:pic>
                    <p:nvPicPr>
                      <p:cNvPr id="1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052980"/>
                        <a:ext cx="3484563" cy="503238"/>
                      </a:xfrm>
                      <a:prstGeom prst="rect">
                        <a:avLst/>
                      </a:prstGeom>
                      <a:solidFill>
                        <a:schemeClr val="tx2">
                          <a:alpha val="5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73504"/>
              </p:ext>
            </p:extLst>
          </p:nvPr>
        </p:nvGraphicFramePr>
        <p:xfrm>
          <a:off x="1073658" y="4129755"/>
          <a:ext cx="40195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4" name="Equation" r:id="rId8" imgW="1930320" imgH="228600" progId="Equation.DSMT4">
                  <p:embed/>
                </p:oleObj>
              </mc:Choice>
              <mc:Fallback>
                <p:oleObj name="Equation" r:id="rId8" imgW="1930320" imgH="228600" progId="Equation.DSMT4">
                  <p:embed/>
                  <p:pic>
                    <p:nvPicPr>
                      <p:cNvPr id="1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658" y="4129755"/>
                        <a:ext cx="4019550" cy="477838"/>
                      </a:xfrm>
                      <a:prstGeom prst="rect">
                        <a:avLst/>
                      </a:prstGeom>
                      <a:solidFill>
                        <a:schemeClr val="tx2">
                          <a:alpha val="5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9742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Regions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 smtClean="0">
                <a:solidFill>
                  <a:srgbClr val="FFC000"/>
                </a:solidFill>
              </a:rPr>
              <a:t>region</a:t>
            </a:r>
            <a:r>
              <a:rPr lang="en-US" altLang="zh-TW" dirty="0" smtClean="0"/>
              <a:t> is a connected set.</a:t>
            </a:r>
          </a:p>
          <a:p>
            <a:pPr lvl="1"/>
            <a:r>
              <a:rPr lang="en-US" altLang="zh-TW" dirty="0" smtClean="0"/>
              <a:t>A region is a set of pixels in which there is a </a:t>
            </a:r>
            <a:r>
              <a:rPr lang="en-US" altLang="zh-TW" dirty="0" smtClean="0">
                <a:solidFill>
                  <a:srgbClr val="FFC000"/>
                </a:solidFill>
              </a:rPr>
              <a:t>path</a:t>
            </a:r>
            <a:r>
              <a:rPr lang="en-US" altLang="zh-TW" dirty="0" smtClean="0"/>
              <a:t> between any pair of its pixels, all of those pixels also belong to the set.</a:t>
            </a:r>
          </a:p>
          <a:p>
            <a:pPr lvl="1"/>
            <a:r>
              <a:rPr lang="en-US" altLang="zh-TW" dirty="0"/>
              <a:t>4-neighbors </a:t>
            </a:r>
            <a:r>
              <a:rPr lang="en-US" altLang="zh-TW" dirty="0" err="1"/>
              <a:t>v.s</a:t>
            </a:r>
            <a:r>
              <a:rPr lang="en-US" altLang="zh-TW" dirty="0"/>
              <a:t>. 8-neighbors</a:t>
            </a:r>
          </a:p>
          <a:p>
            <a:pPr lvl="1"/>
            <a:endParaRPr lang="en-US" altLang="zh-TW" dirty="0" smtClean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733800"/>
            <a:ext cx="826368" cy="83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680055"/>
            <a:ext cx="841603" cy="857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Contiguous</a:t>
            </a:r>
            <a:r>
              <a:rPr lang="en-US" altLang="zh-TW" dirty="0" smtClean="0"/>
              <a:t> </a:t>
            </a:r>
            <a:r>
              <a:rPr lang="en-US" altLang="zh-TW" sz="1600" dirty="0" smtClean="0"/>
              <a:t>(</a:t>
            </a:r>
            <a:r>
              <a:rPr lang="zh-TW" altLang="en-US" sz="1600" dirty="0"/>
              <a:t>接觸的</a:t>
            </a:r>
            <a:r>
              <a:rPr lang="en-US" altLang="zh-TW" sz="1600" dirty="0"/>
              <a:t>;</a:t>
            </a:r>
            <a:r>
              <a:rPr lang="zh-TW" altLang="en-US" sz="1600" dirty="0" smtClean="0"/>
              <a:t>鄰近的</a:t>
            </a:r>
            <a:r>
              <a:rPr lang="en-US" altLang="zh-TW" sz="1600" dirty="0" smtClean="0"/>
              <a:t>)</a:t>
            </a:r>
          </a:p>
          <a:p>
            <a:pPr lvl="1"/>
            <a:r>
              <a:rPr lang="en-US" altLang="zh-TW" dirty="0" smtClean="0"/>
              <a:t>If there is a path between two pixels in the set of pixels in the image, these pixels are called </a:t>
            </a:r>
            <a:r>
              <a:rPr lang="en-US" altLang="zh-TW" dirty="0" smtClean="0">
                <a:solidFill>
                  <a:srgbClr val="FFC000"/>
                </a:solidFill>
              </a:rPr>
              <a:t>contiguous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The relation ‘to be contiguous’ is </a:t>
            </a:r>
            <a:r>
              <a:rPr lang="en-US" altLang="zh-TW" dirty="0" smtClean="0">
                <a:solidFill>
                  <a:srgbClr val="FFC000"/>
                </a:solidFill>
              </a:rPr>
              <a:t>reflexive</a:t>
            </a:r>
            <a:r>
              <a:rPr lang="en-US" altLang="zh-TW" dirty="0" smtClean="0"/>
              <a:t>, </a:t>
            </a:r>
            <a:r>
              <a:rPr lang="en-US" altLang="zh-TW" dirty="0" smtClean="0">
                <a:solidFill>
                  <a:srgbClr val="FFC000"/>
                </a:solidFill>
              </a:rPr>
              <a:t>symmetric</a:t>
            </a:r>
            <a:r>
              <a:rPr lang="en-US" altLang="zh-TW" dirty="0" smtClean="0"/>
              <a:t>, and </a:t>
            </a:r>
            <a:r>
              <a:rPr lang="en-US" altLang="zh-TW" dirty="0" smtClean="0">
                <a:solidFill>
                  <a:srgbClr val="FFC000"/>
                </a:solidFill>
              </a:rPr>
              <a:t>transitive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‘To be contiguous’ can be used to decompose an image into individual regions.</a:t>
            </a:r>
          </a:p>
          <a:p>
            <a:pPr lvl="1"/>
            <a:r>
              <a:rPr lang="en-US" altLang="zh-TW" dirty="0" smtClean="0"/>
              <a:t>The character is decomposed into 3 regions.</a:t>
            </a:r>
          </a:p>
          <a:p>
            <a:pPr lvl="1"/>
            <a:endParaRPr lang="en-US" altLang="zh-TW" dirty="0" smtClean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4800600"/>
            <a:ext cx="3175000" cy="122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50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Multiple Contiguous</a:t>
            </a:r>
            <a:endParaRPr lang="en-US" altLang="zh-TW" sz="1600" dirty="0" smtClean="0">
              <a:solidFill>
                <a:srgbClr val="FFFF00"/>
              </a:solidFill>
            </a:endParaRPr>
          </a:p>
          <a:p>
            <a:pPr lvl="1"/>
            <a:r>
              <a:rPr lang="en-US" altLang="zh-TW" dirty="0" smtClean="0"/>
              <a:t>Let 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i="1" dirty="0" smtClean="0"/>
              <a:t> </a:t>
            </a:r>
            <a:r>
              <a:rPr lang="en-US" altLang="zh-TW" dirty="0" smtClean="0"/>
              <a:t>be the union of all regions </a:t>
            </a:r>
            <a:r>
              <a:rPr lang="en-US" altLang="zh-TW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/>
              <a:t>(these regions </a:t>
            </a:r>
            <a:r>
              <a:rPr lang="en-US" altLang="zh-TW" dirty="0" smtClean="0">
                <a:solidFill>
                  <a:srgbClr val="00FF00"/>
                </a:solidFill>
              </a:rPr>
              <a:t>do not </a:t>
            </a:r>
            <a:r>
              <a:rPr lang="en-US" altLang="zh-TW" dirty="0" smtClean="0"/>
              <a:t>touch the image bounds),  and</a:t>
            </a:r>
          </a:p>
          <a:p>
            <a:pPr marL="365125" lvl="1" indent="0">
              <a:buNone/>
            </a:pP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R</a:t>
            </a:r>
            <a:r>
              <a:rPr lang="en-US" altLang="zh-TW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dirty="0" smtClean="0"/>
              <a:t> be the set complement of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dirty="0" smtClean="0"/>
              <a:t> with respect to the image.</a:t>
            </a:r>
          </a:p>
          <a:p>
            <a:pPr lvl="1"/>
            <a:r>
              <a:rPr lang="en-US" altLang="zh-TW" dirty="0" smtClean="0"/>
              <a:t>The subset of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dirty="0" smtClean="0"/>
              <a:t> which is contiguous with the image bound is called the </a:t>
            </a:r>
            <a:r>
              <a:rPr lang="en-US" altLang="zh-TW" dirty="0" smtClean="0">
                <a:solidFill>
                  <a:srgbClr val="FFC000"/>
                </a:solidFill>
              </a:rPr>
              <a:t>background</a:t>
            </a:r>
            <a:r>
              <a:rPr lang="en-US" altLang="zh-TW" dirty="0" smtClean="0"/>
              <a:t>, and the remainder of the complement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dirty="0" smtClean="0"/>
              <a:t> is called </a:t>
            </a:r>
            <a:r>
              <a:rPr lang="en-US" altLang="zh-TW" dirty="0" smtClean="0">
                <a:solidFill>
                  <a:srgbClr val="FFC000"/>
                </a:solidFill>
              </a:rPr>
              <a:t>holes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 region is called </a:t>
            </a:r>
            <a:r>
              <a:rPr lang="en-US" altLang="zh-TW" dirty="0" smtClean="0">
                <a:solidFill>
                  <a:srgbClr val="FFC000"/>
                </a:solidFill>
              </a:rPr>
              <a:t>simple contiguous </a:t>
            </a:r>
            <a:br>
              <a:rPr lang="en-US" altLang="zh-TW" dirty="0" smtClean="0">
                <a:solidFill>
                  <a:srgbClr val="FFC000"/>
                </a:solidFill>
              </a:rPr>
            </a:br>
            <a:r>
              <a:rPr lang="en-US" altLang="zh-TW" dirty="0" smtClean="0"/>
              <a:t>if it has no holes.</a:t>
            </a:r>
          </a:p>
          <a:p>
            <a:pPr lvl="1"/>
            <a:r>
              <a:rPr lang="en-US" altLang="zh-TW" dirty="0" smtClean="0"/>
              <a:t>The complement of a simply contiguous </a:t>
            </a:r>
            <a:br>
              <a:rPr lang="en-US" altLang="zh-TW" dirty="0" smtClean="0"/>
            </a:br>
            <a:r>
              <a:rPr lang="en-US" altLang="zh-TW" dirty="0" smtClean="0"/>
              <a:t>region is contiguous.</a:t>
            </a:r>
          </a:p>
          <a:p>
            <a:pPr lvl="1"/>
            <a:r>
              <a:rPr lang="en-US" altLang="zh-TW" dirty="0" smtClean="0"/>
              <a:t>A region with holes is called </a:t>
            </a:r>
            <a:r>
              <a:rPr lang="en-US" altLang="zh-TW" dirty="0" smtClean="0">
                <a:solidFill>
                  <a:srgbClr val="FFC000"/>
                </a:solidFill>
              </a:rPr>
              <a:t>multiple contiguous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658069"/>
              </p:ext>
            </p:extLst>
          </p:nvPr>
        </p:nvGraphicFramePr>
        <p:xfrm>
          <a:off x="7010400" y="3962400"/>
          <a:ext cx="1743075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" name="PhotoImpact" r:id="rId3" imgW="1742760" imgH="1733400" progId="PI3.Image">
                  <p:embed/>
                </p:oleObj>
              </mc:Choice>
              <mc:Fallback>
                <p:oleObj name="PhotoImpact" r:id="rId3" imgW="1742760" imgH="173340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0400" y="3962400"/>
                        <a:ext cx="1743075" cy="173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606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/>
              <a:t>The figure (a) shows two digital line segments with 45</a:t>
            </a:r>
            <a:r>
              <a:rPr lang="en-US" altLang="zh-TW" sz="2000" baseline="30000" dirty="0" smtClean="0"/>
              <a:t>o</a:t>
            </a:r>
            <a:r>
              <a:rPr lang="en-US" altLang="zh-TW" sz="2000" dirty="0" smtClean="0"/>
              <a:t> slope.</a:t>
            </a:r>
          </a:p>
          <a:p>
            <a:pPr lvl="1"/>
            <a:r>
              <a:rPr lang="en-US" altLang="zh-TW" sz="1800" dirty="0" smtClean="0"/>
              <a:t>If 4-connectivity is used, the line are </a:t>
            </a:r>
            <a:r>
              <a:rPr lang="en-US" altLang="zh-TW" sz="1800" dirty="0" smtClean="0">
                <a:solidFill>
                  <a:srgbClr val="00FF00"/>
                </a:solidFill>
              </a:rPr>
              <a:t>not contiguous </a:t>
            </a:r>
            <a:r>
              <a:rPr lang="en-US" altLang="zh-TW" sz="1800" dirty="0" smtClean="0"/>
              <a:t>at each of their points.</a:t>
            </a:r>
          </a:p>
          <a:p>
            <a:pPr lvl="2"/>
            <a:r>
              <a:rPr lang="en-US" altLang="zh-TW" sz="1800" dirty="0" smtClean="0"/>
              <a:t>Two perpendicular lines </a:t>
            </a:r>
            <a:r>
              <a:rPr lang="en-US" altLang="zh-TW" sz="1800" dirty="0" smtClean="0">
                <a:solidFill>
                  <a:srgbClr val="FFC000"/>
                </a:solidFill>
              </a:rPr>
              <a:t>do intersect </a:t>
            </a:r>
            <a:r>
              <a:rPr lang="en-US" altLang="zh-TW" sz="1800" dirty="0" smtClean="0"/>
              <a:t>in one case (upper right intersection) and </a:t>
            </a:r>
            <a:r>
              <a:rPr lang="en-US" altLang="zh-TW" sz="1800" dirty="0" smtClean="0">
                <a:solidFill>
                  <a:srgbClr val="FFC000"/>
                </a:solidFill>
              </a:rPr>
              <a:t>do not intersect </a:t>
            </a:r>
            <a:r>
              <a:rPr lang="en-US" altLang="zh-TW" sz="1800" dirty="0" smtClean="0"/>
              <a:t>in another case (lower left).</a:t>
            </a:r>
          </a:p>
          <a:p>
            <a:pPr lvl="1"/>
            <a:r>
              <a:rPr lang="en-US" altLang="zh-TW" sz="1800" dirty="0" smtClean="0"/>
              <a:t>One possible solution: to treat objects using 4-neighborhoods and background using 8-neighborhoods</a:t>
            </a:r>
          </a:p>
          <a:p>
            <a:pPr lvl="1"/>
            <a:endParaRPr lang="zh-TW" altLang="en-US" sz="18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901606"/>
            <a:ext cx="4076700" cy="2235200"/>
          </a:xfrm>
          <a:prstGeom prst="rect">
            <a:avLst/>
          </a:prstGeom>
        </p:spPr>
      </p:pic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54" y="5257800"/>
            <a:ext cx="826368" cy="83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54" y="4010445"/>
            <a:ext cx="841603" cy="857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Chamfering </a:t>
            </a:r>
            <a:r>
              <a:rPr lang="en-US" altLang="zh-TW" sz="1800" dirty="0" smtClean="0">
                <a:solidFill>
                  <a:srgbClr val="FFFF00"/>
                </a:solidFill>
              </a:rPr>
              <a:t>(</a:t>
            </a:r>
            <a:r>
              <a:rPr lang="zh-TW" altLang="en-US" sz="1800" dirty="0">
                <a:effectLst/>
              </a:rPr>
              <a:t>導</a:t>
            </a:r>
            <a:r>
              <a:rPr lang="zh-TW" altLang="en-US" sz="1800" dirty="0" smtClean="0">
                <a:effectLst/>
              </a:rPr>
              <a:t>角</a:t>
            </a:r>
            <a:r>
              <a:rPr lang="en-US" altLang="zh-TW" sz="1800" dirty="0" smtClean="0">
                <a:effectLst/>
              </a:rPr>
              <a:t>;</a:t>
            </a:r>
            <a:r>
              <a:rPr lang="zh-TW" altLang="en-US" sz="1800" dirty="0" smtClean="0">
                <a:effectLst/>
              </a:rPr>
              <a:t>倒角</a:t>
            </a:r>
            <a:r>
              <a:rPr lang="en-US" altLang="zh-TW" sz="1800" dirty="0" smtClean="0">
                <a:effectLst/>
              </a:rPr>
              <a:t>)</a:t>
            </a:r>
            <a:r>
              <a:rPr lang="en-US" altLang="zh-TW" sz="1800" dirty="0" smtClean="0">
                <a:solidFill>
                  <a:srgbClr val="FFFF00"/>
                </a:solidFill>
              </a:rPr>
              <a:t> </a:t>
            </a:r>
            <a:r>
              <a:rPr lang="en-US" altLang="zh-TW" dirty="0" smtClean="0">
                <a:solidFill>
                  <a:srgbClr val="FFFF00"/>
                </a:solidFill>
              </a:rPr>
              <a:t>distance</a:t>
            </a:r>
          </a:p>
          <a:p>
            <a:pPr lvl="1"/>
            <a:r>
              <a:rPr lang="en-US" altLang="zh-TW" dirty="0" smtClean="0"/>
              <a:t>A simple application of the concept of distance</a:t>
            </a:r>
          </a:p>
          <a:p>
            <a:pPr lvl="1"/>
            <a:r>
              <a:rPr lang="en-US" altLang="zh-TW" dirty="0" smtClean="0"/>
              <a:t>For example, consider a binary image,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</a:t>
            </a:r>
            <a:r>
              <a:rPr lang="en-US" altLang="zh-TW" dirty="0" smtClean="0"/>
              <a:t>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7410" name="Picture 2" descr="C:\Documents and Settings\altit\Desktop\Sonka 4e Jpegs\93607_ch02\Figure 2.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24200"/>
            <a:ext cx="2768600" cy="257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Documents and Settings\altit\Desktop\Sonka 4e Jpegs\93607_ch02\Figure 2.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508" y="3124200"/>
            <a:ext cx="2984320" cy="257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588" y="3206976"/>
            <a:ext cx="2694348" cy="2409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8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42699"/>
                <a:ext cx="8534400" cy="51530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Step 1</a:t>
                </a:r>
                <a:r>
                  <a:rPr lang="en-US" altLang="zh-TW" sz="2000" dirty="0" smtClean="0"/>
                  <a:t>: Choose a distance </a:t>
                </a:r>
                <a:r>
                  <a:rPr lang="en-US" altLang="zh-TW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TW" sz="2000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TW" sz="2000" dirty="0" smtClean="0"/>
                  <a:t> and initialize an image </a:t>
                </a:r>
                <a:r>
                  <a:rPr lang="en-US" altLang="zh-TW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F. </a:t>
                </a:r>
              </a:p>
              <a:p>
                <a:pPr marL="630238" lvl="1" indent="-265113">
                  <a:buNone/>
                </a:pPr>
                <a:r>
                  <a:rPr lang="en-US" altLang="zh-TW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F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pixels corresponding to the subset to be chamfered to 0, and all others to </a:t>
                </a:r>
                <a:r>
                  <a:rPr lang="en-US" altLang="zh-TW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TW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TW" dirty="0" smtClean="0"/>
                  <a:t>.</a:t>
                </a:r>
              </a:p>
              <a:p>
                <a:pPr marL="0" lvl="1" indent="0">
                  <a:buNone/>
                </a:pPr>
                <a:r>
                  <a:rPr lang="en-US" altLang="zh-TW" dirty="0" smtClean="0">
                    <a:solidFill>
                      <a:srgbClr val="FFC000"/>
                    </a:solidFill>
                  </a:rPr>
                  <a:t>Step 2</a:t>
                </a:r>
                <a:r>
                  <a:rPr lang="en-US" altLang="zh-TW" dirty="0" smtClean="0"/>
                  <a:t>: Pass through image </a:t>
                </a:r>
                <a:r>
                  <a:rPr lang="en-US" altLang="zh-TW" dirty="0"/>
                  <a:t>pixels from top to bottom and left to </a:t>
                </a:r>
                <a:r>
                  <a:rPr lang="en-US" altLang="zh-TW" dirty="0" smtClean="0"/>
                  <a:t>right.</a:t>
                </a:r>
              </a:p>
              <a:p>
                <a:pPr marL="0" lvl="1" indent="0">
                  <a:buNone/>
                </a:pP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For a given pixel, consider neighbors above and to the left and set</a:t>
                </a:r>
              </a:p>
              <a:p>
                <a:pPr marL="80486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𝐴𝐿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b="1" dirty="0" smtClean="0">
                  <a:latin typeface="Cambria Math" panose="02040503050406030204" pitchFamily="18" charset="0"/>
                </a:endParaRPr>
              </a:p>
              <a:p>
                <a:pPr marL="0" lvl="1" indent="0">
                  <a:buNone/>
                </a:pPr>
                <a:r>
                  <a:rPr lang="en-US" altLang="zh-TW" dirty="0">
                    <a:solidFill>
                      <a:srgbClr val="FFC000"/>
                    </a:solidFill>
                  </a:rPr>
                  <a:t>Step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3</a:t>
                </a:r>
                <a:r>
                  <a:rPr lang="en-US" altLang="zh-TW" dirty="0" smtClean="0"/>
                  <a:t>: </a:t>
                </a:r>
                <a:r>
                  <a:rPr lang="en-US" altLang="zh-TW" dirty="0"/>
                  <a:t>Pass through image pixels from </a:t>
                </a:r>
                <a:r>
                  <a:rPr lang="en-US" altLang="zh-TW" dirty="0" smtClean="0"/>
                  <a:t>bottom to top and right to left.</a:t>
                </a:r>
                <a:endParaRPr lang="en-US" altLang="zh-TW" dirty="0"/>
              </a:p>
              <a:p>
                <a:pPr marL="0" lvl="1" indent="0">
                  <a:buNone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For a given pixel, consider neighbors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bottom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to the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right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set</a:t>
                </a:r>
              </a:p>
              <a:p>
                <a:pPr marL="80486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𝐵𝑅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b="1" dirty="0" smtClean="0">
                  <a:latin typeface="Cambria Math" panose="02040503050406030204" pitchFamily="18" charset="0"/>
                </a:endParaRPr>
              </a:p>
              <a:p>
                <a:pPr marL="0" lvl="1" indent="0">
                  <a:buNone/>
                </a:pPr>
                <a:r>
                  <a:rPr lang="en-US" altLang="zh-TW" dirty="0">
                    <a:solidFill>
                      <a:srgbClr val="FFC000"/>
                    </a:solidFill>
                  </a:rPr>
                  <a:t>Step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4</a:t>
                </a:r>
                <a:r>
                  <a:rPr lang="en-US" altLang="zh-TW" dirty="0" smtClean="0"/>
                  <a:t>: If any pixels remain still set at </a:t>
                </a:r>
                <a:r>
                  <a:rPr lang="en-US" altLang="zh-TW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TW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TW" dirty="0"/>
                  <a:t> </a:t>
                </a:r>
                <a:r>
                  <a:rPr lang="en-US" altLang="zh-TW" dirty="0" smtClean="0"/>
                  <a:t>, go to Step 2.</a:t>
                </a:r>
              </a:p>
              <a:p>
                <a:pPr marL="0" lvl="1" indent="0">
                  <a:buNone/>
                </a:pPr>
                <a:r>
                  <a:rPr lang="en-US" altLang="zh-TW" dirty="0">
                    <a:solidFill>
                      <a:srgbClr val="FFC000"/>
                    </a:solidFill>
                  </a:rPr>
                  <a:t>Step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5</a:t>
                </a:r>
                <a:r>
                  <a:rPr lang="en-US" altLang="zh-TW" dirty="0" smtClean="0"/>
                  <a:t>: The array </a:t>
                </a:r>
                <a:r>
                  <a:rPr lang="en-US" altLang="zh-TW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TW" dirty="0" smtClean="0"/>
                  <a:t> now holds a chamfer of the chosen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             subset(s).</a:t>
                </a:r>
                <a:endParaRPr lang="en-US" altLang="zh-TW" dirty="0"/>
              </a:p>
              <a:p>
                <a:pPr marL="0" lvl="1" indent="0">
                  <a:buNone/>
                </a:pPr>
                <a:endParaRPr lang="zh-TW" altLang="en-US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內容版面配置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42699"/>
                <a:ext cx="8534400" cy="5153073"/>
              </a:xfrm>
              <a:blipFill>
                <a:blip r:embed="rId2"/>
                <a:stretch>
                  <a:fillRect l="-929" t="-7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81837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Algorithm 2.1: Distance transformation</a:t>
            </a:r>
            <a:endParaRPr lang="zh-TW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04" y="4935823"/>
            <a:ext cx="1868196" cy="120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relationship between different distance functions and algorithm 2.1.</a:t>
            </a:r>
          </a:p>
          <a:p>
            <a:pPr lvl="1"/>
            <a:r>
              <a:rPr lang="en-US" altLang="zh-TW" dirty="0" smtClean="0"/>
              <a:t>Euclidean distance, city block distance, and chessboard distance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20482" name="Picture 2" descr="C:\Documents and Settings\altit\Desktop\Sonka 4e Jpegs\93607_ch02\Figure 2.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36406"/>
            <a:ext cx="7468414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Edge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 smtClean="0">
                <a:solidFill>
                  <a:srgbClr val="FFC000"/>
                </a:solidFill>
              </a:rPr>
              <a:t>local</a:t>
            </a:r>
            <a:r>
              <a:rPr lang="en-US" altLang="zh-TW" dirty="0" smtClean="0"/>
              <a:t> property of a pixel and its immediate neighborhood</a:t>
            </a:r>
          </a:p>
          <a:p>
            <a:pPr lvl="1"/>
            <a:r>
              <a:rPr lang="en-US" altLang="zh-TW" dirty="0" smtClean="0"/>
              <a:t>It is a vector given by a </a:t>
            </a:r>
            <a:r>
              <a:rPr lang="en-US" altLang="zh-TW" dirty="0" smtClean="0">
                <a:solidFill>
                  <a:srgbClr val="FFC000"/>
                </a:solidFill>
              </a:rPr>
              <a:t>magnitude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solidFill>
                  <a:srgbClr val="FFC000"/>
                </a:solidFill>
              </a:rPr>
              <a:t>direction</a:t>
            </a:r>
            <a:r>
              <a:rPr lang="en-US" altLang="zh-TW" dirty="0" smtClean="0"/>
              <a:t> which tell us how fast the image intensity varies in a small neighborhood of a pixel.</a:t>
            </a:r>
          </a:p>
          <a:p>
            <a:pPr lvl="1"/>
            <a:r>
              <a:rPr lang="en-US" altLang="zh-TW" dirty="0" smtClean="0"/>
              <a:t>Crack (</a:t>
            </a:r>
            <a:r>
              <a:rPr lang="zh-TW" altLang="en-US" sz="1800" dirty="0">
                <a:effectLst/>
              </a:rPr>
              <a:t>裂縫</a:t>
            </a:r>
            <a:r>
              <a:rPr lang="en-US" altLang="zh-TW" dirty="0" smtClean="0"/>
              <a:t>) edge: </a:t>
            </a:r>
          </a:p>
          <a:p>
            <a:pPr lvl="2"/>
            <a:r>
              <a:rPr lang="en-US" altLang="zh-TW" dirty="0" smtClean="0"/>
              <a:t>Define a relationship between a pixel and its 4-neighbors.</a:t>
            </a:r>
          </a:p>
          <a:p>
            <a:pPr lvl="2"/>
            <a:r>
              <a:rPr lang="en-US" altLang="zh-TW" dirty="0" smtClean="0"/>
              <a:t>Each pixel has four crack edges.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743250"/>
            <a:ext cx="1179513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713649"/>
            <a:ext cx="1143000" cy="124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724400"/>
            <a:ext cx="2438400" cy="123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6788694" y="5453110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010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(1,2,3,4)</a:t>
            </a:r>
            <a:endParaRPr lang="zh-TW" altLang="en-US" sz="2000" dirty="0">
              <a:solidFill>
                <a:srgbClr val="0101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4572000" y="5182233"/>
            <a:ext cx="609600" cy="381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Inner borders </a:t>
            </a:r>
            <a:r>
              <a:rPr lang="en-US" altLang="zh-TW" dirty="0" smtClean="0"/>
              <a:t>and </a:t>
            </a:r>
            <a:r>
              <a:rPr lang="en-US" altLang="zh-TW" dirty="0" smtClean="0">
                <a:solidFill>
                  <a:srgbClr val="FFFF00"/>
                </a:solidFill>
              </a:rPr>
              <a:t>outer borders </a:t>
            </a:r>
            <a:r>
              <a:rPr lang="en-US" altLang="zh-TW" dirty="0" smtClean="0"/>
              <a:t>of a </a:t>
            </a:r>
            <a:r>
              <a:rPr lang="en-US" altLang="zh-TW" dirty="0" smtClean="0">
                <a:solidFill>
                  <a:srgbClr val="FFC000"/>
                </a:solidFill>
              </a:rPr>
              <a:t>region</a:t>
            </a:r>
          </a:p>
          <a:p>
            <a:pPr lvl="1"/>
            <a:r>
              <a:rPr lang="en-US" altLang="zh-TW" dirty="0" smtClean="0"/>
              <a:t>Region inner borders shown as white circles and outer borders shown as black squares (using 4-neighborhoods).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sz="1400" dirty="0" smtClean="0"/>
          </a:p>
          <a:p>
            <a:r>
              <a:rPr lang="en-US" altLang="zh-TW" dirty="0" smtClean="0">
                <a:solidFill>
                  <a:srgbClr val="FFC000"/>
                </a:solidFill>
              </a:rPr>
              <a:t>Convex region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895600"/>
            <a:ext cx="2808682" cy="14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024" y="5177793"/>
            <a:ext cx="3408671" cy="100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7188" indent="-357188"/>
            <a:r>
              <a:rPr lang="en-US" altLang="zh-TW" dirty="0" smtClean="0"/>
              <a:t>Perspective projection geometry</a:t>
            </a:r>
          </a:p>
          <a:p>
            <a:endParaRPr lang="en-US" altLang="zh-TW" dirty="0"/>
          </a:p>
          <a:p>
            <a:pPr marL="630238" lvl="1" indent="-265113"/>
            <a:endParaRPr lang="en-US" altLang="zh-TW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lvl="1" indent="-265113"/>
            <a:r>
              <a:rPr lang="en-US" altLang="zh-TW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TW" sz="1800" dirty="0" smtClean="0"/>
              <a:t>: focal length</a:t>
            </a:r>
          </a:p>
          <a:p>
            <a:pPr marL="630238" lvl="1" indent="-265113"/>
            <a:r>
              <a:rPr lang="en-US" altLang="zh-TW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x, y, z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sz="1800" dirty="0" smtClean="0"/>
              <a:t>the co-ordinates of</a:t>
            </a:r>
            <a:br>
              <a:rPr lang="en-US" altLang="zh-TW" sz="1800" dirty="0" smtClean="0"/>
            </a:br>
            <a:r>
              <a:rPr lang="en-US" altLang="zh-TW" sz="1800" dirty="0" smtClean="0"/>
              <a:t> the point X in a 3D science</a:t>
            </a:r>
          </a:p>
          <a:p>
            <a:pPr marL="630238" lvl="1" indent="-265113"/>
            <a:r>
              <a:rPr lang="en-US" altLang="zh-TW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u, v</a:t>
            </a:r>
            <a:r>
              <a:rPr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sz="1800" dirty="0"/>
              <a:t>the co-ordinates </a:t>
            </a:r>
            <a:r>
              <a:rPr lang="en-US" altLang="zh-TW" sz="1800" dirty="0" smtClean="0"/>
              <a:t>in </a:t>
            </a:r>
            <a:br>
              <a:rPr lang="en-US" altLang="zh-TW" sz="1800" dirty="0" smtClean="0"/>
            </a:br>
            <a:r>
              <a:rPr lang="en-US" altLang="zh-TW" sz="1800" dirty="0" smtClean="0"/>
              <a:t>the 2D image plane</a:t>
            </a:r>
          </a:p>
          <a:p>
            <a:endParaRPr lang="zh-TW" altLang="en-US" sz="20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/>
              <a:t>Image representations, a few concepts</a:t>
            </a:r>
            <a:endParaRPr lang="zh-TW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103531"/>
            <a:ext cx="4724400" cy="314049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62000" y="4806612"/>
            <a:ext cx="3013742" cy="1437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066800" y="2065270"/>
                <a:ext cx="754757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𝑥𝑓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065270"/>
                <a:ext cx="754757" cy="5247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473829" y="2065270"/>
                <a:ext cx="754053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𝑦𝑓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829" y="2065270"/>
                <a:ext cx="754053" cy="5247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685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228600" y="1524000"/>
            <a:ext cx="8915400" cy="5058996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Convex hull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 smtClean="0">
                <a:solidFill>
                  <a:srgbClr val="FFC000"/>
                </a:solidFill>
              </a:rPr>
              <a:t>convex hull </a:t>
            </a:r>
            <a:r>
              <a:rPr lang="en-US" altLang="zh-TW" dirty="0" smtClean="0"/>
              <a:t>of a region is the </a:t>
            </a:r>
            <a:br>
              <a:rPr lang="en-US" altLang="zh-TW" dirty="0" smtClean="0"/>
            </a:br>
            <a:r>
              <a:rPr lang="en-US" altLang="zh-TW" dirty="0" smtClean="0"/>
              <a:t>smallest convex region containing </a:t>
            </a:r>
            <a:br>
              <a:rPr lang="en-US" altLang="zh-TW" dirty="0" smtClean="0"/>
            </a:br>
            <a:r>
              <a:rPr lang="en-US" altLang="zh-TW" dirty="0" smtClean="0"/>
              <a:t>the input region.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Topological </a:t>
            </a:r>
            <a:r>
              <a:rPr lang="en-US" altLang="zh-TW" sz="1900" dirty="0" smtClean="0"/>
              <a:t>(</a:t>
            </a:r>
            <a:r>
              <a:rPr lang="zh-TW" altLang="en-US" sz="1900" dirty="0">
                <a:effectLst/>
              </a:rPr>
              <a:t>拓撲學</a:t>
            </a:r>
            <a:r>
              <a:rPr lang="zh-TW" altLang="en-US" sz="1900" dirty="0" smtClean="0">
                <a:effectLst/>
              </a:rPr>
              <a:t>的</a:t>
            </a:r>
            <a:r>
              <a:rPr lang="en-US" altLang="zh-TW" sz="1900" dirty="0" smtClean="0">
                <a:effectLst/>
              </a:rPr>
              <a:t>) </a:t>
            </a:r>
            <a:r>
              <a:rPr lang="en-US" altLang="zh-TW" dirty="0" smtClean="0"/>
              <a:t>properties</a:t>
            </a:r>
          </a:p>
          <a:p>
            <a:pPr lvl="1"/>
            <a:r>
              <a:rPr lang="en-US" altLang="zh-TW" dirty="0" smtClean="0"/>
              <a:t>Topological properties are </a:t>
            </a:r>
            <a:r>
              <a:rPr lang="en-US" altLang="zh-TW" dirty="0" smtClean="0">
                <a:solidFill>
                  <a:srgbClr val="FFC000"/>
                </a:solidFill>
              </a:rPr>
              <a:t>invariant</a:t>
            </a:r>
            <a:r>
              <a:rPr lang="en-US" altLang="zh-TW" dirty="0" smtClean="0"/>
              <a:t> to </a:t>
            </a:r>
            <a:r>
              <a:rPr lang="en-US" altLang="zh-TW" dirty="0" smtClean="0">
                <a:solidFill>
                  <a:srgbClr val="FFC000"/>
                </a:solidFill>
              </a:rPr>
              <a:t>homeomorphic (</a:t>
            </a:r>
            <a:r>
              <a:rPr lang="zh-TW" altLang="zh-TW" dirty="0">
                <a:solidFill>
                  <a:srgbClr val="FFC000"/>
                </a:solidFill>
                <a:effectLst/>
                <a:latin typeface="Arial Unicode MS"/>
                <a:ea typeface="inherit"/>
              </a:rPr>
              <a:t>同胚</a:t>
            </a:r>
            <a:r>
              <a:rPr lang="zh-TW" altLang="zh-TW" sz="700" dirty="0">
                <a:solidFill>
                  <a:srgbClr val="FFC000"/>
                </a:solidFill>
                <a:effectLst/>
              </a:rPr>
              <a:t> </a:t>
            </a:r>
            <a:r>
              <a:rPr lang="en-US" altLang="zh-TW" dirty="0" smtClean="0">
                <a:solidFill>
                  <a:srgbClr val="FFC000"/>
                </a:solidFill>
              </a:rPr>
              <a:t>) transforms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For example, rubber sheet transforms</a:t>
            </a:r>
          </a:p>
          <a:p>
            <a:pPr lvl="2"/>
            <a:r>
              <a:rPr lang="en-US" altLang="zh-TW" dirty="0" smtClean="0"/>
              <a:t>Imagine a small rubber balloon with an object painted on it.</a:t>
            </a:r>
          </a:p>
          <a:p>
            <a:pPr lvl="2"/>
            <a:r>
              <a:rPr lang="en-US" altLang="zh-TW" dirty="0" smtClean="0"/>
              <a:t>Topological properties of the object are those which are invariant to arbitrary stretching of the rubber sheet.</a:t>
            </a:r>
          </a:p>
          <a:p>
            <a:pPr lvl="2"/>
            <a:r>
              <a:rPr lang="en-US" altLang="zh-TW" dirty="0" smtClean="0"/>
              <a:t>Stretching does not change contiguity of the object parts and does not change the number of holes in regions.</a:t>
            </a:r>
          </a:p>
          <a:p>
            <a:pPr marL="776288" lvl="2" indent="0">
              <a:buNone/>
            </a:pPr>
            <a:r>
              <a:rPr lang="en-US" altLang="zh-TW" sz="1300" dirty="0">
                <a:solidFill>
                  <a:srgbClr val="FFC000"/>
                </a:solidFill>
              </a:rPr>
              <a:t>http://</a:t>
            </a:r>
            <a:r>
              <a:rPr lang="en-US" altLang="zh-TW" sz="1300" dirty="0" smtClean="0">
                <a:solidFill>
                  <a:srgbClr val="FFC000"/>
                </a:solidFill>
              </a:rPr>
              <a:t>www.corrmap.com/features/rubber-sheeting_transformation.php</a:t>
            </a:r>
            <a:endParaRPr lang="en-US" altLang="zh-TW" sz="1300" dirty="0">
              <a:solidFill>
                <a:srgbClr val="FFC000"/>
              </a:solidFill>
            </a:endParaRPr>
          </a:p>
          <a:p>
            <a:pPr lvl="1"/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828800"/>
            <a:ext cx="16002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b="1" dirty="0">
                <a:solidFill>
                  <a:srgbClr val="252525"/>
                </a:solidFill>
                <a:latin typeface="Arial" panose="020B0604020202020204" pitchFamily="34" charset="0"/>
              </a:rPr>
              <a:t>Topology</a:t>
            </a:r>
            <a:r>
              <a:rPr lang="en-US" altLang="zh-TW" sz="2000" dirty="0">
                <a:solidFill>
                  <a:srgbClr val="252525"/>
                </a:solidFill>
                <a:latin typeface="Arial" panose="020B0604020202020204" pitchFamily="34" charset="0"/>
              </a:rPr>
              <a:t> is concerned with the properties of space that are preserved under </a:t>
            </a:r>
            <a:r>
              <a:rPr lang="en-US" altLang="zh-TW" sz="2000" dirty="0">
                <a:solidFill>
                  <a:srgbClr val="0B0080"/>
                </a:solidFill>
                <a:latin typeface="Arial" panose="020B0604020202020204" pitchFamily="34" charset="0"/>
              </a:rPr>
              <a:t>continuous</a:t>
            </a:r>
            <a:r>
              <a:rPr lang="en-US" altLang="zh-TW" sz="2000" dirty="0">
                <a:solidFill>
                  <a:srgbClr val="252525"/>
                </a:solidFill>
                <a:latin typeface="Arial" panose="020B0604020202020204" pitchFamily="34" charset="0"/>
              </a:rPr>
              <a:t> deformations, such as stretching </a:t>
            </a:r>
            <a:r>
              <a:rPr lang="en-US" altLang="zh-TW" sz="2000" dirty="0" smtClean="0">
                <a:solidFill>
                  <a:srgbClr val="252525"/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 smtClean="0">
                <a:solidFill>
                  <a:srgbClr val="252525"/>
                </a:solidFill>
                <a:latin typeface="Arial" panose="020B0604020202020204" pitchFamily="34" charset="0"/>
              </a:rPr>
              <a:t>拉伸</a:t>
            </a:r>
            <a:r>
              <a:rPr lang="en-US" altLang="zh-TW" sz="2000" dirty="0" smtClean="0">
                <a:solidFill>
                  <a:srgbClr val="252525"/>
                </a:solidFill>
                <a:latin typeface="Arial" panose="020B0604020202020204" pitchFamily="34" charset="0"/>
              </a:rPr>
              <a:t>) and bending (</a:t>
            </a:r>
            <a:r>
              <a:rPr lang="zh-TW" altLang="en-US" sz="1800" dirty="0" smtClean="0">
                <a:solidFill>
                  <a:srgbClr val="252525"/>
                </a:solidFill>
                <a:latin typeface="Arial" panose="020B0604020202020204" pitchFamily="34" charset="0"/>
              </a:rPr>
              <a:t>彎曲</a:t>
            </a:r>
            <a:r>
              <a:rPr lang="en-US" altLang="zh-TW" sz="2000" dirty="0" smtClean="0">
                <a:solidFill>
                  <a:srgbClr val="252525"/>
                </a:solidFill>
                <a:latin typeface="Arial" panose="020B0604020202020204" pitchFamily="34" charset="0"/>
              </a:rPr>
              <a:t>), </a:t>
            </a:r>
            <a:r>
              <a:rPr lang="en-US" altLang="zh-TW" sz="2000" dirty="0">
                <a:solidFill>
                  <a:srgbClr val="252525"/>
                </a:solidFill>
                <a:latin typeface="Arial" panose="020B0604020202020204" pitchFamily="34" charset="0"/>
              </a:rPr>
              <a:t>but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</a:rPr>
              <a:t>not</a:t>
            </a:r>
            <a:r>
              <a:rPr lang="en-US" altLang="zh-TW" sz="2000" dirty="0">
                <a:solidFill>
                  <a:srgbClr val="252525"/>
                </a:solidFill>
                <a:latin typeface="Arial" panose="020B0604020202020204" pitchFamily="34" charset="0"/>
              </a:rPr>
              <a:t> </a:t>
            </a:r>
            <a:r>
              <a:rPr lang="en-US" altLang="zh-TW" sz="2000" dirty="0" smtClean="0">
                <a:solidFill>
                  <a:srgbClr val="252525"/>
                </a:solidFill>
                <a:latin typeface="Arial" panose="020B0604020202020204" pitchFamily="34" charset="0"/>
              </a:rPr>
              <a:t>tearing (</a:t>
            </a:r>
            <a:r>
              <a:rPr lang="zh-TW" altLang="en-US" sz="1800" dirty="0">
                <a:solidFill>
                  <a:srgbClr val="252525"/>
                </a:solidFill>
                <a:latin typeface="Arial" panose="020B0604020202020204" pitchFamily="34" charset="0"/>
              </a:rPr>
              <a:t>撕開</a:t>
            </a:r>
            <a:r>
              <a:rPr lang="en-US" altLang="zh-TW" sz="2000" dirty="0" smtClean="0">
                <a:solidFill>
                  <a:srgbClr val="252525"/>
                </a:solidFill>
                <a:latin typeface="Arial" panose="020B0604020202020204" pitchFamily="34" charset="0"/>
              </a:rPr>
              <a:t>) </a:t>
            </a:r>
            <a:r>
              <a:rPr lang="en-US" altLang="zh-TW" sz="2000" dirty="0">
                <a:solidFill>
                  <a:srgbClr val="252525"/>
                </a:solidFill>
                <a:latin typeface="Arial" panose="020B0604020202020204" pitchFamily="34" charset="0"/>
              </a:rPr>
              <a:t>or </a:t>
            </a:r>
            <a:r>
              <a:rPr lang="en-US" altLang="zh-TW" sz="2000" dirty="0" smtClean="0">
                <a:solidFill>
                  <a:srgbClr val="252525"/>
                </a:solidFill>
                <a:latin typeface="Arial" panose="020B0604020202020204" pitchFamily="34" charset="0"/>
              </a:rPr>
              <a:t>gluing (</a:t>
            </a:r>
            <a:r>
              <a:rPr lang="zh-TW" altLang="en-US" sz="1800" dirty="0">
                <a:solidFill>
                  <a:srgbClr val="252525"/>
                </a:solidFill>
                <a:latin typeface="Arial" panose="020B0604020202020204" pitchFamily="34" charset="0"/>
              </a:rPr>
              <a:t>黏合</a:t>
            </a:r>
            <a:r>
              <a:rPr lang="en-US" altLang="zh-TW" sz="2000" dirty="0" smtClean="0">
                <a:solidFill>
                  <a:srgbClr val="252525"/>
                </a:solidFill>
                <a:latin typeface="Arial" panose="020B0604020202020204" pitchFamily="34" charset="0"/>
              </a:rPr>
              <a:t>).</a:t>
            </a:r>
            <a:endParaRPr lang="zh-TW" altLang="en-US" sz="20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Topological properties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2104" y="4790182"/>
            <a:ext cx="4565904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2060"/>
                </a:solidFill>
                <a:latin typeface="+mj-lt"/>
              </a:rPr>
              <a:t>Example of the topological properties: genus and connectivity (a-d) have a connectivity of 1, 1, 2, and 3 respectively(MacDonald et. al. , 1986). </a:t>
            </a:r>
            <a:endParaRPr lang="en-US" altLang="zh-TW" sz="1600" b="0" i="0" dirty="0">
              <a:solidFill>
                <a:srgbClr val="002060"/>
              </a:solidFill>
              <a:effectLst/>
              <a:latin typeface="+mj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4" y="2844635"/>
            <a:ext cx="5010150" cy="18383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2104" y="5983069"/>
            <a:ext cx="457200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zh-TW" altLang="en-US" sz="1200" dirty="0"/>
              <a:t>https://www.researchgate.net/figure/267246393_fig10_Fig-211-Example-of-the-topological-properties-genus-and-connectivity-a-d-have-a</a:t>
            </a:r>
          </a:p>
        </p:txBody>
      </p:sp>
      <p:pic>
        <p:nvPicPr>
          <p:cNvPr id="11266" name="Picture 2" descr="https://upload.wikimedia.org/wikipedia/commons/2/26/Mug_and_Torus_morph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902" y="3657600"/>
            <a:ext cx="228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5543550" y="6047601"/>
            <a:ext cx="294670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1200" dirty="0"/>
              <a:t>https://en.wikipedia.org/wiki/Topology</a:t>
            </a:r>
          </a:p>
        </p:txBody>
      </p:sp>
    </p:spTree>
    <p:extLst>
      <p:ext uri="{BB962C8B-B14F-4D97-AF65-F5344CB8AC3E}">
        <p14:creationId xmlns:p14="http://schemas.microsoft.com/office/powerpoint/2010/main" val="4040510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953000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Topological properties</a:t>
            </a:r>
          </a:p>
          <a:p>
            <a:pPr lvl="1"/>
            <a:r>
              <a:rPr lang="en-US" altLang="zh-TW" dirty="0" smtClean="0"/>
              <a:t>An object with non-regular shape can be represented by a collection of its topological components.</a:t>
            </a:r>
          </a:p>
          <a:p>
            <a:pPr lvl="1"/>
            <a:r>
              <a:rPr lang="en-US" altLang="zh-TW" dirty="0" smtClean="0"/>
              <a:t>The set inside the convex hull which does not belong to an object is called the </a:t>
            </a:r>
            <a:r>
              <a:rPr lang="en-US" altLang="zh-TW" dirty="0" smtClean="0">
                <a:solidFill>
                  <a:srgbClr val="FFC000"/>
                </a:solidFill>
              </a:rPr>
              <a:t>deficit </a:t>
            </a:r>
            <a:r>
              <a:rPr lang="en-US" altLang="zh-TW" sz="1600" dirty="0">
                <a:solidFill>
                  <a:srgbClr val="FFC000"/>
                </a:solidFill>
              </a:rPr>
              <a:t>(</a:t>
            </a:r>
            <a:r>
              <a:rPr lang="zh-TW" altLang="en-US" sz="1600" dirty="0">
                <a:solidFill>
                  <a:srgbClr val="FFC000"/>
                </a:solidFill>
              </a:rPr>
              <a:t>不足額</a:t>
            </a:r>
            <a:r>
              <a:rPr lang="en-US" altLang="zh-TW" sz="1600" dirty="0">
                <a:solidFill>
                  <a:srgbClr val="FFC000"/>
                </a:solidFill>
              </a:rPr>
              <a:t>) </a:t>
            </a:r>
            <a:r>
              <a:rPr lang="en-US" altLang="zh-TW" dirty="0" smtClean="0">
                <a:solidFill>
                  <a:srgbClr val="FFC000"/>
                </a:solidFill>
              </a:rPr>
              <a:t>of convexity</a:t>
            </a:r>
            <a:r>
              <a:rPr lang="en-US" altLang="zh-TW" dirty="0"/>
              <a:t>, </a:t>
            </a:r>
            <a:r>
              <a:rPr lang="en-US" altLang="zh-TW" dirty="0" smtClean="0"/>
              <a:t>including </a:t>
            </a:r>
            <a:r>
              <a:rPr lang="en-US" altLang="zh-TW" dirty="0" smtClean="0">
                <a:solidFill>
                  <a:srgbClr val="00FF00"/>
                </a:solidFill>
              </a:rPr>
              <a:t>lakes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solidFill>
                  <a:srgbClr val="00FF00"/>
                </a:solidFill>
              </a:rPr>
              <a:t>bays</a:t>
            </a:r>
            <a:r>
              <a:rPr lang="en-US" altLang="zh-TW" dirty="0" smtClean="0"/>
              <a:t>.</a:t>
            </a:r>
          </a:p>
          <a:p>
            <a:pPr lvl="2"/>
            <a:r>
              <a:rPr lang="en-US" altLang="zh-TW" dirty="0" smtClean="0">
                <a:solidFill>
                  <a:srgbClr val="FFC000"/>
                </a:solidFill>
              </a:rPr>
              <a:t>Lakes</a:t>
            </a:r>
            <a:r>
              <a:rPr lang="en-US" altLang="zh-TW" dirty="0" smtClean="0"/>
              <a:t> are fully surrounded by the object.</a:t>
            </a:r>
          </a:p>
          <a:p>
            <a:pPr lvl="2"/>
            <a:r>
              <a:rPr lang="en-US" altLang="zh-TW" dirty="0" smtClean="0">
                <a:solidFill>
                  <a:srgbClr val="FFC000"/>
                </a:solidFill>
              </a:rPr>
              <a:t>Bays</a:t>
            </a:r>
            <a:r>
              <a:rPr lang="en-US" altLang="zh-TW" dirty="0" smtClean="0"/>
              <a:t> are contiguous with the border of the convex hull of the object.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718265"/>
            <a:ext cx="7391400" cy="15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9029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366735"/>
            <a:ext cx="8534400" cy="4770071"/>
          </a:xfrm>
        </p:spPr>
        <p:txBody>
          <a:bodyPr/>
          <a:lstStyle/>
          <a:p>
            <a:r>
              <a:rPr lang="en-US" altLang="zh-TW" dirty="0" smtClean="0"/>
              <a:t>The brightness </a:t>
            </a:r>
            <a:r>
              <a:rPr lang="en-US" altLang="zh-TW" dirty="0" smtClean="0">
                <a:solidFill>
                  <a:srgbClr val="FFC000"/>
                </a:solidFill>
              </a:rPr>
              <a:t>histogram</a:t>
            </a:r>
            <a:r>
              <a:rPr lang="en-US" altLang="zh-TW" dirty="0" smtClean="0"/>
              <a:t> of an image provides the frequency of the brightness value in the image.</a:t>
            </a:r>
          </a:p>
          <a:p>
            <a:r>
              <a:rPr lang="en-US" altLang="zh-TW" dirty="0" smtClean="0">
                <a:solidFill>
                  <a:srgbClr val="FFC000"/>
                </a:solidFill>
              </a:rPr>
              <a:t>Local smoothing </a:t>
            </a:r>
            <a:r>
              <a:rPr lang="en-US" altLang="zh-TW" dirty="0" smtClean="0"/>
              <a:t>of the histogram </a:t>
            </a:r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o reduce the number of local minima and maxima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Histograms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35" y="3246071"/>
            <a:ext cx="3022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408" y="3246071"/>
            <a:ext cx="4029808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Information entropy</a:t>
                </a:r>
              </a:p>
              <a:p>
                <a:pPr lvl="1"/>
                <a:r>
                  <a:rPr lang="en-US" altLang="zh-TW" dirty="0" smtClean="0"/>
                  <a:t>The entropy can serve as an measure of ‘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disorder</a:t>
                </a:r>
                <a:r>
                  <a:rPr lang="en-US" altLang="zh-TW" dirty="0" smtClean="0"/>
                  <a:t>’.</a:t>
                </a:r>
              </a:p>
              <a:p>
                <a:pPr lvl="1"/>
                <a:r>
                  <a:rPr lang="en-US" altLang="zh-TW" dirty="0" smtClean="0">
                    <a:solidFill>
                      <a:srgbClr val="FFC000"/>
                    </a:solidFill>
                  </a:rPr>
                  <a:t>As the level of disorder rises, entropy increases and events are less predictable.</a:t>
                </a:r>
              </a:p>
              <a:p>
                <a:pPr lvl="1"/>
                <a:r>
                  <a:rPr lang="en-US" altLang="zh-TW" dirty="0" smtClean="0"/>
                  <a:t>Assuming a discrete random variable </a:t>
                </a:r>
                <a:r>
                  <a:rPr lang="en-US" altLang="zh-TW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dirty="0" smtClean="0"/>
                  <a:t> with possible outcomes </a:t>
                </a:r>
                <a:r>
                  <a:rPr lang="en-US" altLang="zh-TW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TW" dirty="0" smtClean="0"/>
                  <a:t>, </a:t>
                </a:r>
                <a:r>
                  <a:rPr lang="en-US" altLang="zh-TW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1,…,</a:t>
                </a:r>
                <a:r>
                  <a:rPr lang="en-US" altLang="zh-TW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TW" dirty="0" smtClean="0"/>
                  <a:t>. Then the entropy defined as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pt-BR" altLang="zh-TW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pt-BR" altLang="zh-TW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altLang="zh-TW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altLang="zh-TW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altLang="zh-TW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baseline="-2500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b="0" i="1" baseline="-2500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baseline="-250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marL="365125" lvl="1" indent="0"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where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0=1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1=0</m:t>
                    </m:r>
                  </m:oMath>
                </a14:m>
                <a:r>
                  <a:rPr lang="en-US" altLang="zh-TW" dirty="0" smtClean="0"/>
                  <a:t>;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TW" altLang="en-US" dirty="0"/>
              </a:p>
              <a:p>
                <a:pPr marL="365125" lvl="1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1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Entropy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2102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Contrast</a:t>
            </a:r>
          </a:p>
          <a:p>
            <a:pPr lvl="1"/>
            <a:r>
              <a:rPr lang="en-US" altLang="zh-TW" dirty="0" smtClean="0">
                <a:solidFill>
                  <a:srgbClr val="FFC000"/>
                </a:solidFill>
              </a:rPr>
              <a:t>Contrast</a:t>
            </a:r>
            <a:r>
              <a:rPr lang="en-US" altLang="zh-TW" dirty="0" smtClean="0"/>
              <a:t> is the </a:t>
            </a:r>
            <a:r>
              <a:rPr lang="en-US" altLang="zh-TW" dirty="0" smtClean="0">
                <a:solidFill>
                  <a:srgbClr val="00FF00"/>
                </a:solidFill>
              </a:rPr>
              <a:t>local</a:t>
            </a:r>
            <a:r>
              <a:rPr lang="en-US" altLang="zh-TW" dirty="0" smtClean="0"/>
              <a:t> change in brightness and is defined as the ratio between average brightness of an object and the background.</a:t>
            </a:r>
          </a:p>
          <a:p>
            <a:pPr lvl="1"/>
            <a:r>
              <a:rPr lang="en-US" altLang="zh-TW" dirty="0" smtClean="0">
                <a:solidFill>
                  <a:srgbClr val="FFC000"/>
                </a:solidFill>
              </a:rPr>
              <a:t>Conditional contrast effect</a:t>
            </a:r>
          </a:p>
          <a:p>
            <a:pPr lvl="2"/>
            <a:r>
              <a:rPr lang="en-US" altLang="zh-TW" dirty="0" smtClean="0"/>
              <a:t>Circles inside squares have the same brightness.</a:t>
            </a:r>
          </a:p>
          <a:p>
            <a:pPr lvl="2"/>
            <a:r>
              <a:rPr lang="en-US" altLang="zh-TW" dirty="0" smtClean="0"/>
              <a:t>Human perceive the brightness of the small circles as different.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Visual perception of the image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612615"/>
            <a:ext cx="6400800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08391"/>
            <a:ext cx="8534400" cy="4612806"/>
          </a:xfrm>
        </p:spPr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Acuity (</a:t>
            </a:r>
            <a:r>
              <a:rPr lang="zh-TW" altLang="zh-TW" sz="2000" dirty="0">
                <a:solidFill>
                  <a:srgbClr val="FFFF00"/>
                </a:solidFill>
              </a:rPr>
              <a:t>敏銳</a:t>
            </a:r>
            <a:r>
              <a:rPr lang="en-US" altLang="zh-TW" dirty="0">
                <a:solidFill>
                  <a:srgbClr val="FFFF00"/>
                </a:solidFill>
              </a:rPr>
              <a:t>)</a:t>
            </a:r>
          </a:p>
          <a:p>
            <a:pPr lvl="1"/>
            <a:r>
              <a:rPr lang="en-US" altLang="zh-TW" dirty="0" smtClean="0">
                <a:solidFill>
                  <a:srgbClr val="FFC000"/>
                </a:solidFill>
              </a:rPr>
              <a:t>Acuity </a:t>
            </a:r>
            <a:r>
              <a:rPr lang="en-US" altLang="zh-TW" dirty="0" smtClean="0"/>
              <a:t>is the ability to detect details in an image.</a:t>
            </a:r>
          </a:p>
          <a:p>
            <a:pPr lvl="2"/>
            <a:r>
              <a:rPr lang="en-US" altLang="zh-TW" dirty="0" smtClean="0"/>
              <a:t>The human eye is </a:t>
            </a:r>
            <a:br>
              <a:rPr lang="en-US" altLang="zh-TW" dirty="0" smtClean="0"/>
            </a:br>
            <a:r>
              <a:rPr lang="en-US" altLang="zh-TW" dirty="0" smtClean="0">
                <a:solidFill>
                  <a:srgbClr val="FFC000"/>
                </a:solidFill>
              </a:rPr>
              <a:t>less sensitive </a:t>
            </a:r>
            <a:r>
              <a:rPr lang="en-US" altLang="zh-TW" dirty="0" smtClean="0"/>
              <a:t>to slow and fast changes in brightness in the image plane but </a:t>
            </a:r>
            <a:br>
              <a:rPr lang="en-US" altLang="zh-TW" dirty="0" smtClean="0"/>
            </a:br>
            <a:r>
              <a:rPr lang="en-US" altLang="zh-TW" dirty="0" smtClean="0">
                <a:solidFill>
                  <a:srgbClr val="FFC000"/>
                </a:solidFill>
              </a:rPr>
              <a:t>more sensitive </a:t>
            </a:r>
            <a:r>
              <a:rPr lang="en-US" altLang="zh-TW" dirty="0" smtClean="0"/>
              <a:t>to intermediate (</a:t>
            </a:r>
            <a:r>
              <a:rPr lang="zh-TW" altLang="en-US" sz="1800" dirty="0" smtClean="0"/>
              <a:t>中間的</a:t>
            </a:r>
            <a:r>
              <a:rPr lang="en-US" altLang="zh-TW" dirty="0" smtClean="0"/>
              <a:t>) changes.</a:t>
            </a:r>
          </a:p>
          <a:p>
            <a:pPr lvl="2"/>
            <a:r>
              <a:rPr lang="en-US" altLang="zh-TW" dirty="0" smtClean="0"/>
              <a:t>Acuity also decreases with increasing distance from the optical axis </a:t>
            </a:r>
            <a:r>
              <a:rPr lang="en-US" altLang="zh-TW" sz="1800" dirty="0"/>
              <a:t>(</a:t>
            </a:r>
            <a:r>
              <a:rPr lang="zh-TW" altLang="zh-TW" sz="1800" dirty="0"/>
              <a:t>光軸</a:t>
            </a:r>
            <a:r>
              <a:rPr lang="en-US" altLang="zh-TW" sz="1800" dirty="0"/>
              <a:t>).</a:t>
            </a:r>
          </a:p>
          <a:p>
            <a:pPr lvl="1"/>
            <a:r>
              <a:rPr lang="en-US" altLang="zh-TW" dirty="0" smtClean="0">
                <a:solidFill>
                  <a:srgbClr val="FFC000"/>
                </a:solidFill>
              </a:rPr>
              <a:t>Resolution</a:t>
            </a:r>
            <a:r>
              <a:rPr lang="en-US" altLang="zh-TW" dirty="0" smtClean="0"/>
              <a:t> in an image is </a:t>
            </a:r>
            <a:r>
              <a:rPr lang="en-US" altLang="zh-TW" dirty="0" smtClean="0">
                <a:solidFill>
                  <a:srgbClr val="00FF00"/>
                </a:solidFill>
              </a:rPr>
              <a:t>bounded </a:t>
            </a:r>
            <a:r>
              <a:rPr lang="en-US" altLang="zh-TW" dirty="0" smtClean="0"/>
              <a:t>by the resolution ability of the human </a:t>
            </a:r>
            <a:r>
              <a:rPr lang="en-US" altLang="zh-TW" smtClean="0"/>
              <a:t>eye.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perception of the image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 </a:t>
            </a:r>
            <a:r>
              <a:rPr lang="en-US" altLang="zh-TW" dirty="0" smtClean="0">
                <a:solidFill>
                  <a:srgbClr val="FFFF00"/>
                </a:solidFill>
              </a:rPr>
              <a:t>visual illusions </a:t>
            </a:r>
            <a:r>
              <a:rPr lang="en-US" altLang="zh-TW" dirty="0" smtClean="0"/>
              <a:t>(</a:t>
            </a:r>
            <a:r>
              <a:rPr lang="zh-TW" altLang="en-US" sz="1800" dirty="0" smtClean="0"/>
              <a:t>錯覺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Human perception of images is prone </a:t>
            </a:r>
            <a:r>
              <a:rPr lang="en-US" altLang="zh-TW" sz="1800" dirty="0"/>
              <a:t>(</a:t>
            </a:r>
            <a:r>
              <a:rPr lang="zh-TW" altLang="zh-TW" sz="1800" dirty="0"/>
              <a:t>易於</a:t>
            </a:r>
            <a:r>
              <a:rPr lang="en-US" altLang="zh-TW" sz="1800" dirty="0"/>
              <a:t>)</a:t>
            </a:r>
            <a:r>
              <a:rPr lang="en-US" altLang="zh-TW" dirty="0" smtClean="0">
                <a:solidFill>
                  <a:srgbClr val="212121"/>
                </a:solidFill>
                <a:effectLst/>
                <a:latin typeface="Arial Unicode MS"/>
                <a:ea typeface="inherit"/>
              </a:rPr>
              <a:t> </a:t>
            </a:r>
            <a:r>
              <a:rPr lang="en-US" altLang="zh-TW" dirty="0" smtClean="0"/>
              <a:t>to many illusions.</a:t>
            </a:r>
          </a:p>
          <a:p>
            <a:pPr lvl="2"/>
            <a:r>
              <a:rPr lang="en-US" altLang="zh-TW" dirty="0" smtClean="0">
                <a:solidFill>
                  <a:srgbClr val="FFFF00"/>
                </a:solidFill>
              </a:rPr>
              <a:t>Object borders</a:t>
            </a:r>
          </a:p>
          <a:p>
            <a:pPr lvl="3"/>
            <a:r>
              <a:rPr lang="en-US" altLang="zh-TW" dirty="0" smtClean="0">
                <a:solidFill>
                  <a:srgbClr val="FFC000"/>
                </a:solidFill>
              </a:rPr>
              <a:t>Boundaries of objects </a:t>
            </a:r>
            <a:r>
              <a:rPr lang="en-US" altLang="zh-TW" dirty="0" smtClean="0"/>
              <a:t>and simple patterns such as blobs or lines enable adaptation effects similar to conditional contrast.</a:t>
            </a:r>
          </a:p>
          <a:p>
            <a:pPr lvl="3"/>
            <a:r>
              <a:rPr lang="en-US" altLang="zh-TW" dirty="0" smtClean="0"/>
              <a:t>For example, the </a:t>
            </a:r>
            <a:r>
              <a:rPr lang="en-US" altLang="zh-TW" dirty="0" err="1" smtClean="0"/>
              <a:t>Ebbinghaus</a:t>
            </a:r>
            <a:r>
              <a:rPr lang="en-US" altLang="zh-TW" dirty="0" smtClean="0"/>
              <a:t> illusion (</a:t>
            </a:r>
            <a:r>
              <a:rPr lang="zh-TW" altLang="en-US" dirty="0">
                <a:effectLst/>
              </a:rPr>
              <a:t>艾賓浩斯錯覺</a:t>
            </a:r>
            <a:r>
              <a:rPr lang="en-US" altLang="zh-TW" dirty="0" smtClean="0"/>
              <a:t>)</a:t>
            </a:r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perception of the image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80456" y="3715544"/>
            <a:ext cx="179228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190998"/>
            <a:ext cx="2133600" cy="179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0892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visual illusions (</a:t>
            </a:r>
            <a:r>
              <a:rPr lang="zh-TW" altLang="en-US" sz="1800" dirty="0"/>
              <a:t>錯覺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>
                <a:solidFill>
                  <a:srgbClr val="00FF00"/>
                </a:solidFill>
              </a:rPr>
              <a:t>Parallel diagonal line segments </a:t>
            </a:r>
            <a:r>
              <a:rPr lang="en-US" altLang="zh-TW" dirty="0" smtClean="0"/>
              <a:t>which are not perceived as parallel. (left image)</a:t>
            </a:r>
          </a:p>
          <a:p>
            <a:pPr lvl="1"/>
            <a:r>
              <a:rPr lang="en-US" altLang="zh-TW" dirty="0" smtClean="0">
                <a:solidFill>
                  <a:srgbClr val="00FF00"/>
                </a:solidFill>
              </a:rPr>
              <a:t>Horizontal lines are parallel</a:t>
            </a:r>
            <a:r>
              <a:rPr lang="en-US" altLang="zh-TW" dirty="0" smtClean="0"/>
              <a:t>, although not perceived as such. (right image)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perception of the image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592218"/>
            <a:ext cx="3505200" cy="2651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 descr="ATT-6-7D8479D0A142AD46AAEE597F2464BE71-image0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888" y="3592218"/>
            <a:ext cx="3489477" cy="2624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altLang="zh-TW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If </a:t>
            </a:r>
            <a:r>
              <a:rPr lang="de-DE" altLang="zh-TW" sz="28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something is </a:t>
            </a:r>
            <a:r>
              <a:rPr lang="de-DE" altLang="zh-TW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rotating – go home, you need a break!</a:t>
            </a:r>
            <a:r>
              <a:rPr lang="de-DE" altLang="zh-TW" sz="2800" dirty="0">
                <a:solidFill>
                  <a:srgbClr val="FFFF00"/>
                </a:solidFill>
              </a:rPr>
              <a:t> 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  <p:pic>
        <p:nvPicPr>
          <p:cNvPr id="6" name="Picture 3" descr="ATT-0-04637FCB270FA54C9FCAC124CC1BDD7A-image00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607" y="1524000"/>
            <a:ext cx="6175186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15069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24" y="1430880"/>
            <a:ext cx="2878520" cy="2086927"/>
          </a:xfr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Projection </a:t>
            </a:r>
            <a:r>
              <a:rPr lang="en-US" altLang="zh-TW" dirty="0"/>
              <a:t>geometry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940624" y="3573089"/>
            <a:ext cx="61341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http://cgunn3.blogspot.tw/2012/04/where-parallels-meet.html</a:t>
            </a:r>
          </a:p>
        </p:txBody>
      </p:sp>
      <p:pic>
        <p:nvPicPr>
          <p:cNvPr id="8194" name="Picture 2" descr="http://3.bp.blogspot.com/-_uATjo8tjRI/T4-5Lq4qLaI/AAAAAAAACEM/Nc1dbMqNTV0/s200/perspective_3_md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808" y="1390302"/>
            <a:ext cx="2960178" cy="208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914400" y="6360409"/>
            <a:ext cx="634365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200" dirty="0"/>
              <a:t>http://page.math.tu-berlin.de/~gunn/pages/PGTalkImages/perspectiveDemo-04.png</a:t>
            </a:r>
            <a:endParaRPr lang="zh-TW" altLang="en-US" sz="1200" dirty="0"/>
          </a:p>
        </p:txBody>
      </p:sp>
      <p:pic>
        <p:nvPicPr>
          <p:cNvPr id="8196" name="Picture 4" descr="http://page.math.tu-berlin.de/~gunn/pages/PGTalkImages/perspectiveDemo-0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4038600"/>
            <a:ext cx="2914663" cy="219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page.math.tu-berlin.de/~gunn/pages/PGTalkImages/illustration-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033" y="3976726"/>
            <a:ext cx="2882089" cy="238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368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Perceptual </a:t>
            </a:r>
            <a:r>
              <a:rPr lang="en-US" altLang="zh-TW" dirty="0">
                <a:solidFill>
                  <a:srgbClr val="FFFF00"/>
                </a:solidFill>
              </a:rPr>
              <a:t>(</a:t>
            </a:r>
            <a:r>
              <a:rPr lang="zh-TW" altLang="en-US" sz="1800" dirty="0">
                <a:solidFill>
                  <a:srgbClr val="FFFF00"/>
                </a:solidFill>
              </a:rPr>
              <a:t>知覺</a:t>
            </a:r>
            <a:r>
              <a:rPr lang="en-US" altLang="zh-TW" dirty="0">
                <a:solidFill>
                  <a:srgbClr val="FFFF00"/>
                </a:solidFill>
              </a:rPr>
              <a:t>) </a:t>
            </a:r>
            <a:r>
              <a:rPr lang="en-US" altLang="zh-TW" dirty="0" smtClean="0">
                <a:solidFill>
                  <a:srgbClr val="FFFF00"/>
                </a:solidFill>
              </a:rPr>
              <a:t>grouping</a:t>
            </a:r>
          </a:p>
          <a:p>
            <a:pPr lvl="1"/>
            <a:r>
              <a:rPr lang="en-US" altLang="zh-TW" dirty="0" smtClean="0"/>
              <a:t>The human ability to group items according to various properties is illustrated in the figure.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perception of the image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276600"/>
            <a:ext cx="48768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Perceptual grouping</a:t>
            </a:r>
          </a:p>
          <a:p>
            <a:pPr lvl="1"/>
            <a:r>
              <a:rPr lang="en-US" altLang="zh-TW" dirty="0" smtClean="0"/>
              <a:t>Perceived properties help people </a:t>
            </a:r>
            <a:r>
              <a:rPr lang="en-US" altLang="zh-TW" dirty="0" smtClean="0">
                <a:solidFill>
                  <a:srgbClr val="FFC000"/>
                </a:solidFill>
              </a:rPr>
              <a:t>to connect elements together </a:t>
            </a:r>
            <a:r>
              <a:rPr lang="en-US" altLang="zh-TW" dirty="0" smtClean="0"/>
              <a:t>(in cluttered scenes) based on strongly perceived properties as </a:t>
            </a:r>
            <a:r>
              <a:rPr lang="en-US" altLang="zh-TW" dirty="0" smtClean="0">
                <a:solidFill>
                  <a:srgbClr val="FFFF00"/>
                </a:solidFill>
              </a:rPr>
              <a:t>parallelism</a:t>
            </a:r>
            <a:r>
              <a:rPr lang="en-US" altLang="zh-TW" dirty="0" smtClean="0"/>
              <a:t>, </a:t>
            </a:r>
            <a:r>
              <a:rPr lang="en-US" altLang="zh-TW" dirty="0" smtClean="0">
                <a:solidFill>
                  <a:srgbClr val="FFFF00"/>
                </a:solidFill>
              </a:rPr>
              <a:t>symmetry</a:t>
            </a:r>
            <a:r>
              <a:rPr lang="en-US" altLang="zh-TW" dirty="0" smtClean="0"/>
              <a:t>, </a:t>
            </a:r>
            <a:r>
              <a:rPr lang="en-US" altLang="zh-TW" dirty="0" smtClean="0">
                <a:solidFill>
                  <a:srgbClr val="FFFF00"/>
                </a:solidFill>
              </a:rPr>
              <a:t>continuity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solidFill>
                  <a:srgbClr val="FFFF00"/>
                </a:solidFill>
              </a:rPr>
              <a:t>closure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perception of the image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32" y="3885253"/>
            <a:ext cx="1868557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98" y="4538189"/>
            <a:ext cx="1895394" cy="1380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805" y="3581401"/>
            <a:ext cx="1857440" cy="1376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089" y="4343400"/>
            <a:ext cx="1945575" cy="135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  <a:effectLst/>
              </a:rPr>
              <a:t>Image </a:t>
            </a:r>
            <a:r>
              <a:rPr lang="en-US" altLang="zh-TW" dirty="0" smtClean="0">
                <a:solidFill>
                  <a:srgbClr val="FFFF00"/>
                </a:solidFill>
                <a:effectLst/>
              </a:rPr>
              <a:t>degradation </a:t>
            </a:r>
            <a:r>
              <a:rPr lang="en-US" altLang="zh-TW" sz="1800" dirty="0">
                <a:solidFill>
                  <a:srgbClr val="FFFF00"/>
                </a:solidFill>
                <a:effectLst/>
              </a:rPr>
              <a:t>(</a:t>
            </a:r>
            <a:r>
              <a:rPr lang="zh-TW" altLang="en-US" sz="1800" dirty="0">
                <a:solidFill>
                  <a:srgbClr val="FFFF00"/>
                </a:solidFill>
                <a:effectLst/>
              </a:rPr>
              <a:t>退化</a:t>
            </a:r>
            <a:r>
              <a:rPr lang="en-US" altLang="zh-TW" sz="1800" dirty="0">
                <a:solidFill>
                  <a:srgbClr val="FFFF00"/>
                </a:solidFill>
                <a:effectLst/>
              </a:rPr>
              <a:t>)</a:t>
            </a:r>
          </a:p>
          <a:p>
            <a:pPr lvl="1"/>
            <a:r>
              <a:rPr lang="en-US" altLang="zh-TW" dirty="0" smtClean="0"/>
              <a:t>An image might be degraded (</a:t>
            </a:r>
            <a:r>
              <a:rPr lang="zh-TW" altLang="en-US" sz="1400" dirty="0" smtClean="0"/>
              <a:t>退化</a:t>
            </a:r>
            <a:r>
              <a:rPr lang="en-US" altLang="zh-TW" dirty="0" smtClean="0"/>
              <a:t>) during capture, transmission, or processing.</a:t>
            </a:r>
          </a:p>
          <a:p>
            <a:pPr lvl="1"/>
            <a:r>
              <a:rPr lang="en-US" altLang="zh-TW" dirty="0" smtClean="0"/>
              <a:t>Measures of </a:t>
            </a:r>
            <a:r>
              <a:rPr lang="en-US" altLang="zh-TW" dirty="0" smtClean="0">
                <a:solidFill>
                  <a:srgbClr val="FFC000"/>
                </a:solidFill>
              </a:rPr>
              <a:t>image quality </a:t>
            </a:r>
            <a:r>
              <a:rPr lang="en-US" altLang="zh-TW" dirty="0" smtClean="0"/>
              <a:t>can be used to assess the </a:t>
            </a:r>
            <a:r>
              <a:rPr lang="en-US" altLang="zh-TW" dirty="0" smtClean="0">
                <a:solidFill>
                  <a:srgbClr val="FFC000"/>
                </a:solidFill>
              </a:rPr>
              <a:t>degree of degradation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effectLst/>
              </a:rPr>
              <a:t>Image degradation (</a:t>
            </a:r>
            <a:r>
              <a:rPr lang="zh-TW" altLang="en-US" sz="1600" dirty="0" smtClean="0">
                <a:effectLst/>
              </a:rPr>
              <a:t>影</a:t>
            </a:r>
            <a:r>
              <a:rPr lang="zh-TW" altLang="en-US" sz="1600" dirty="0">
                <a:effectLst/>
              </a:rPr>
              <a:t>像</a:t>
            </a:r>
            <a:r>
              <a:rPr lang="zh-TW" altLang="en-US" sz="1600" dirty="0" smtClean="0">
                <a:effectLst/>
              </a:rPr>
              <a:t>劣</a:t>
            </a:r>
            <a:r>
              <a:rPr lang="zh-TW" altLang="en-US" sz="1600" dirty="0">
                <a:effectLst/>
              </a:rPr>
              <a:t>化</a:t>
            </a:r>
            <a:r>
              <a:rPr lang="en-US" altLang="zh-TW" sz="1600" dirty="0">
                <a:effectLst/>
              </a:rPr>
              <a:t>;</a:t>
            </a:r>
            <a:r>
              <a:rPr lang="zh-TW" altLang="en-US" sz="1600" dirty="0">
                <a:effectLst/>
              </a:rPr>
              <a:t>影像衰退</a:t>
            </a:r>
            <a:r>
              <a:rPr lang="en-US" altLang="zh-TW" dirty="0" smtClean="0">
                <a:effectLst/>
              </a:rPr>
              <a:t>) model </a:t>
            </a:r>
            <a:r>
              <a:rPr lang="en-US" altLang="zh-TW" i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quality</a:t>
            </a:r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320811"/>
            <a:ext cx="5462588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6553200" y="4742907"/>
            <a:ext cx="2362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i="1" dirty="0">
                <a:latin typeface="Times New Roman" panose="02020603050405020304" pitchFamily="18" charset="0"/>
              </a:rPr>
              <a:t>g</a:t>
            </a:r>
            <a:r>
              <a:rPr lang="en-US" altLang="zh-TW" dirty="0">
                <a:latin typeface="Times New Roman" panose="02020603050405020304" pitchFamily="18" charset="0"/>
              </a:rPr>
              <a:t>(</a:t>
            </a:r>
            <a:r>
              <a:rPr lang="en-US" altLang="zh-TW" i="1" dirty="0" err="1">
                <a:latin typeface="Times New Roman" panose="02020603050405020304" pitchFamily="18" charset="0"/>
              </a:rPr>
              <a:t>x,y</a:t>
            </a:r>
            <a:r>
              <a:rPr lang="en-US" altLang="zh-TW" dirty="0">
                <a:latin typeface="Times New Roman" panose="02020603050405020304" pitchFamily="18" charset="0"/>
              </a:rPr>
              <a:t>): input </a:t>
            </a:r>
            <a:r>
              <a:rPr lang="en-US" altLang="zh-TW" dirty="0" smtClean="0">
                <a:latin typeface="Times New Roman" panose="02020603050405020304" pitchFamily="18" charset="0"/>
              </a:rPr>
              <a:t>image</a:t>
            </a:r>
          </a:p>
          <a:p>
            <a:r>
              <a:rPr lang="en-US" altLang="zh-TW" i="1" dirty="0" smtClean="0">
                <a:latin typeface="Times New Roman" panose="02020603050405020304" pitchFamily="18" charset="0"/>
              </a:rPr>
              <a:t>f</a:t>
            </a:r>
            <a:r>
              <a:rPr lang="en-US" altLang="zh-TW" dirty="0" smtClean="0">
                <a:latin typeface="Times New Roman" panose="02020603050405020304" pitchFamily="18" charset="0"/>
              </a:rPr>
              <a:t>(</a:t>
            </a:r>
            <a:r>
              <a:rPr lang="en-US" altLang="zh-TW" i="1" dirty="0" err="1" smtClean="0">
                <a:latin typeface="Times New Roman" panose="02020603050405020304" pitchFamily="18" charset="0"/>
              </a:rPr>
              <a:t>x,y</a:t>
            </a:r>
            <a:r>
              <a:rPr lang="en-US" altLang="zh-TW" dirty="0">
                <a:latin typeface="Times New Roman" panose="02020603050405020304" pitchFamily="18" charset="0"/>
              </a:rPr>
              <a:t>): degraded </a:t>
            </a:r>
            <a:r>
              <a:rPr lang="en-US" altLang="zh-TW" dirty="0" smtClean="0">
                <a:latin typeface="Times New Roman" panose="02020603050405020304" pitchFamily="18" charset="0"/>
              </a:rPr>
              <a:t>image</a:t>
            </a:r>
          </a:p>
          <a:p>
            <a:r>
              <a:rPr lang="en-US" altLang="zh-TW" i="1" dirty="0" smtClean="0">
                <a:latin typeface="Times New Roman" panose="02020603050405020304" pitchFamily="18" charset="0"/>
              </a:rPr>
              <a:t>H</a:t>
            </a:r>
            <a:r>
              <a:rPr lang="en-US" altLang="zh-TW" dirty="0">
                <a:latin typeface="Times New Roman" panose="02020603050405020304" pitchFamily="18" charset="0"/>
              </a:rPr>
              <a:t>: degradation </a:t>
            </a:r>
            <a:r>
              <a:rPr lang="en-US" altLang="zh-TW" dirty="0" smtClean="0">
                <a:latin typeface="Times New Roman" panose="02020603050405020304" pitchFamily="18" charset="0"/>
              </a:rPr>
              <a:t>process</a:t>
            </a:r>
          </a:p>
          <a:p>
            <a:r>
              <a:rPr lang="en-US" altLang="zh-TW" i="1" dirty="0" smtClean="0">
                <a:latin typeface="Times New Roman" panose="02020603050405020304" pitchFamily="18" charset="0"/>
              </a:rPr>
              <a:t>n</a:t>
            </a:r>
            <a:r>
              <a:rPr lang="en-US" altLang="zh-TW" dirty="0" smtClean="0">
                <a:latin typeface="Times New Roman" panose="02020603050405020304" pitchFamily="18" charset="0"/>
              </a:rPr>
              <a:t>(</a:t>
            </a:r>
            <a:r>
              <a:rPr lang="en-US" altLang="zh-TW" i="1" dirty="0" err="1" smtClean="0">
                <a:latin typeface="Times New Roman" panose="02020603050405020304" pitchFamily="18" charset="0"/>
              </a:rPr>
              <a:t>x,y</a:t>
            </a:r>
            <a:r>
              <a:rPr lang="en-US" altLang="zh-TW" dirty="0">
                <a:latin typeface="Times New Roman" panose="02020603050405020304" pitchFamily="18" charset="0"/>
              </a:rPr>
              <a:t>): noise</a:t>
            </a:r>
          </a:p>
        </p:txBody>
      </p:sp>
    </p:spTree>
    <p:extLst>
      <p:ext uri="{BB962C8B-B14F-4D97-AF65-F5344CB8AC3E}">
        <p14:creationId xmlns:p14="http://schemas.microsoft.com/office/powerpoint/2010/main" val="3633267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Noise is one kind of image degradations.</a:t>
                </a:r>
              </a:p>
              <a:p>
                <a:pPr lvl="1"/>
                <a:r>
                  <a:rPr lang="en-US" altLang="zh-TW" dirty="0" smtClean="0"/>
                  <a:t>Noise is usually described by its probabilistic characteristics.</a:t>
                </a:r>
              </a:p>
              <a:p>
                <a:pPr lvl="1"/>
                <a:r>
                  <a:rPr lang="en-US" altLang="zh-TW" dirty="0" smtClean="0">
                    <a:solidFill>
                      <a:srgbClr val="FFFF00"/>
                    </a:solidFill>
                  </a:rPr>
                  <a:t>White noise </a:t>
                </a:r>
                <a:r>
                  <a:rPr lang="en-US" altLang="zh-TW" dirty="0" smtClean="0"/>
                  <a:t>has a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constant</a:t>
                </a:r>
                <a:r>
                  <a:rPr lang="en-US" altLang="zh-TW" dirty="0" smtClean="0"/>
                  <a:t> power spectrum.</a:t>
                </a:r>
              </a:p>
              <a:p>
                <a:pPr lvl="1"/>
                <a:r>
                  <a:rPr lang="en-US" altLang="zh-TW" dirty="0" smtClean="0">
                    <a:solidFill>
                      <a:srgbClr val="FFFF00"/>
                    </a:solidFill>
                  </a:rPr>
                  <a:t>Gaussian noise</a:t>
                </a:r>
                <a:r>
                  <a:rPr lang="en-US" altLang="zh-TW" dirty="0" smtClean="0"/>
                  <a:t>: a special case of white noise</a:t>
                </a:r>
              </a:p>
              <a:p>
                <a:pPr marL="365125" lvl="1" indent="0">
                  <a:buNone/>
                </a:pPr>
                <a:endParaRPr lang="en-US" altLang="zh-TW" dirty="0" smtClean="0"/>
              </a:p>
              <a:p>
                <a:pPr marL="365125" lvl="1" indent="0">
                  <a:buNone/>
                </a:pPr>
                <a:endParaRPr lang="en-US" altLang="zh-TW" dirty="0"/>
              </a:p>
              <a:p>
                <a:pPr marL="365125" lvl="1" indent="0">
                  <a:buNone/>
                </a:pPr>
                <a:endParaRPr lang="en-US" altLang="zh-TW" dirty="0" smtClean="0"/>
              </a:p>
              <a:p>
                <a:pPr marL="365125" lvl="1" indent="0">
                  <a:buNone/>
                </a:pPr>
                <a:r>
                  <a:rPr lang="en-US" altLang="zh-TW" sz="1800" dirty="0" smtClean="0"/>
                  <a:t>     where </a:t>
                </a:r>
                <a14:m>
                  <m:oMath xmlns:m="http://schemas.openxmlformats.org/officeDocument/2006/math">
                    <m:r>
                      <a:rPr lang="zh-TW" altLang="en-US" sz="18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TW" sz="1800" dirty="0" smtClean="0"/>
                  <a:t> is the mean and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                 </a:t>
                </a:r>
                <a14:m>
                  <m:oMath xmlns:m="http://schemas.openxmlformats.org/officeDocument/2006/math">
                    <m:r>
                      <a:rPr lang="zh-TW" altLang="en-US" sz="18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800" dirty="0" smtClean="0"/>
                  <a:t> is the standard deviation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                 of the random variable</a:t>
                </a:r>
                <a:endParaRPr lang="en-US" altLang="zh-TW" sz="18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Noise in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624573"/>
              </p:ext>
            </p:extLst>
          </p:nvPr>
        </p:nvGraphicFramePr>
        <p:xfrm>
          <a:off x="1371600" y="3505199"/>
          <a:ext cx="297180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9" name="Equation" r:id="rId4" imgW="2768400" imgH="939600" progId="Equation.DSMT4">
                  <p:embed/>
                </p:oleObj>
              </mc:Choice>
              <mc:Fallback>
                <p:oleObj name="Equation" r:id="rId4" imgW="2768400" imgH="939600" progId="Equation.DSMT4">
                  <p:embed/>
                  <p:pic>
                    <p:nvPicPr>
                      <p:cNvPr id="1433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505199"/>
                        <a:ext cx="2971800" cy="1008063"/>
                      </a:xfrm>
                      <a:prstGeom prst="rect">
                        <a:avLst/>
                      </a:prstGeom>
                      <a:solidFill>
                        <a:schemeClr val="tx2">
                          <a:lumMod val="9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36" name="Picture 40" descr="http://www.sztaki.hu/~sziranyi/Pictures/bb_ad_3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405681"/>
            <a:ext cx="2168769" cy="221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 descr="http://www.sztaki.hu/~sziranyi/Pictures/bb_ad_4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979228"/>
            <a:ext cx="2151068" cy="216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57200" y="5826310"/>
            <a:ext cx="5562600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200" dirty="0" smtClean="0"/>
              <a:t>white noise:</a:t>
            </a:r>
          </a:p>
          <a:p>
            <a:r>
              <a:rPr lang="zh-TW" altLang="en-US" sz="1200" dirty="0" smtClean="0"/>
              <a:t>https</a:t>
            </a:r>
            <a:r>
              <a:rPr lang="zh-TW" altLang="en-US" sz="1200" dirty="0"/>
              <a:t>://zh.wikipedia.org/wiki/%E7%99%BD%E9%9B%9C%E8%A8%8A</a:t>
            </a:r>
          </a:p>
        </p:txBody>
      </p:sp>
    </p:spTree>
    <p:extLst>
      <p:ext uri="{BB962C8B-B14F-4D97-AF65-F5344CB8AC3E}">
        <p14:creationId xmlns:p14="http://schemas.microsoft.com/office/powerpoint/2010/main" val="3653165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200" dirty="0" smtClean="0"/>
                  <a:t>When an image is transmitted through some channel, </a:t>
                </a:r>
                <a:r>
                  <a:rPr lang="en-US" altLang="zh-TW" sz="2200" dirty="0" smtClean="0">
                    <a:solidFill>
                      <a:srgbClr val="FFC000"/>
                    </a:solidFill>
                  </a:rPr>
                  <a:t>noise </a:t>
                </a:r>
                <a:r>
                  <a:rPr lang="en-US" altLang="zh-TW" sz="2200" dirty="0" smtClean="0"/>
                  <a:t>which is usually </a:t>
                </a:r>
                <a:r>
                  <a:rPr lang="en-US" altLang="zh-TW" sz="2200" dirty="0" smtClean="0">
                    <a:solidFill>
                      <a:srgbClr val="FFC000"/>
                    </a:solidFill>
                  </a:rPr>
                  <a:t>independent</a:t>
                </a:r>
                <a:r>
                  <a:rPr lang="en-US" altLang="zh-TW" sz="2200" dirty="0" smtClean="0"/>
                  <a:t> of the image signal occurs.</a:t>
                </a:r>
              </a:p>
              <a:p>
                <a:pPr lvl="1"/>
                <a:r>
                  <a:rPr lang="en-US" altLang="zh-TW" dirty="0" smtClean="0">
                    <a:solidFill>
                      <a:srgbClr val="FFFF00"/>
                    </a:solidFill>
                  </a:rPr>
                  <a:t>Additive noise model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400" dirty="0" smtClean="0"/>
              </a:p>
              <a:p>
                <a:pPr marL="365125" lvl="1" indent="0">
                  <a:buNone/>
                </a:pPr>
                <a:r>
                  <a:rPr lang="en-US" altLang="zh-TW" dirty="0" smtClean="0"/>
                  <a:t>    where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altLang="zh-TW" dirty="0" smtClean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is the noise </a:t>
                </a:r>
                <a:r>
                  <a:rPr lang="en-US" altLang="zh-TW" dirty="0" smtClean="0"/>
                  <a:t>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dirty="0" smtClean="0"/>
                  <a:t> is the input image.</a:t>
                </a:r>
              </a:p>
              <a:p>
                <a:pPr lvl="1"/>
                <a:r>
                  <a:rPr lang="en-US" altLang="zh-TW" dirty="0" smtClean="0"/>
                  <a:t>Algorithm 2.3: Generation of additive, zero mean Gaussian noise</a:t>
                </a:r>
              </a:p>
              <a:p>
                <a:pPr marL="365125" lvl="1" indent="0">
                  <a:buNone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9" t="-4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Noise in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6621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158240"/>
                <a:ext cx="8534400" cy="524256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FFFF00"/>
                    </a:solidFill>
                  </a:rPr>
                  <a:t>Step1: </a:t>
                </a:r>
                <a:r>
                  <a:rPr lang="en-US" altLang="zh-TW" sz="1800" dirty="0" smtClean="0"/>
                  <a:t>Suppose an image has gray-level range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altLang="zh-TW" sz="1800" dirty="0" smtClean="0"/>
                  <a:t>.</a:t>
                </a:r>
              </a:p>
              <a:p>
                <a:pPr marL="0" indent="0">
                  <a:buNone/>
                </a:pPr>
                <a:r>
                  <a:rPr lang="en-US" altLang="zh-TW" sz="1800" dirty="0" smtClean="0"/>
                  <a:t>             Select </a:t>
                </a:r>
                <a14:m>
                  <m:oMath xmlns:m="http://schemas.openxmlformats.org/officeDocument/2006/math">
                    <m:r>
                      <a:rPr lang="zh-TW" altLang="en-US" sz="18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TW" sz="1800" dirty="0" smtClean="0"/>
                  <a:t>; low values generate less noise.</a:t>
                </a:r>
              </a:p>
              <a:p>
                <a:pPr marL="712788" indent="-712788">
                  <a:buNone/>
                </a:pPr>
                <a:r>
                  <a:rPr lang="en-US" altLang="zh-TW" sz="1800" dirty="0" smtClean="0">
                    <a:solidFill>
                      <a:srgbClr val="FFFF00"/>
                    </a:solidFill>
                  </a:rPr>
                  <a:t>Step 2: </a:t>
                </a:r>
                <a:r>
                  <a:rPr lang="en-US" altLang="zh-TW" sz="1800" dirty="0" smtClean="0"/>
                  <a:t>For each pair of horizontally neighboring pixels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/>
                  <a:t> generate a pair of independent random number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TW" altLang="en-US" sz="18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TW" sz="1800" dirty="0" smtClean="0"/>
                  <a:t> in the range </a:t>
                </a:r>
                <a14:m>
                  <m:oMath xmlns:m="http://schemas.openxmlformats.org/officeDocument/2006/math">
                    <m:r>
                      <a:rPr lang="en-US" altLang="zh-TW" sz="1800" b="0" i="0" smtClean="0">
                        <a:latin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lang="en-US" altLang="zh-TW" sz="1800" dirty="0" smtClean="0"/>
                  <a:t>.</a:t>
                </a:r>
              </a:p>
              <a:p>
                <a:pPr marL="712788" indent="-712788">
                  <a:buNone/>
                </a:pPr>
                <a:r>
                  <a:rPr lang="en-US" altLang="zh-TW" sz="1800" dirty="0" smtClean="0">
                    <a:solidFill>
                      <a:srgbClr val="FFFF00"/>
                    </a:solidFill>
                  </a:rPr>
                  <a:t>Step 3: </a:t>
                </a:r>
                <a:r>
                  <a:rPr lang="en-US" altLang="zh-TW" sz="1800" dirty="0" smtClean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func>
                      <m:func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1800" b="0" i="1" smtClean="0">
                                <a:latin typeface="Cambria Math" panose="02040503050406030204" pitchFamily="18" charset="0"/>
                              </a:rPr>
                              <m:t>𝜋𝜑</m:t>
                            </m:r>
                          </m:e>
                        </m:d>
                      </m:e>
                    </m:func>
                    <m:rad>
                      <m:radPr>
                        <m:degHide m:val="on"/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rad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 , </m:t>
                    </m:r>
                  </m:oMath>
                </a14:m>
                <a:r>
                  <a:rPr lang="en-US" altLang="zh-TW" sz="18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1800" i="1">
                        <a:latin typeface="Cambria Math" panose="02040503050406030204" pitchFamily="18" charset="0"/>
                      </a:rPr>
                      <m:t>𝜎</m:t>
                    </m:r>
                    <m:func>
                      <m:func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𝜋𝜑</m:t>
                            </m:r>
                          </m:e>
                        </m:d>
                      </m:e>
                    </m:func>
                    <m:rad>
                      <m:radPr>
                        <m:degHide m:val="on"/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TW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80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ra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 , </m:t>
                    </m:r>
                  </m:oMath>
                </a14:m>
                <a:endParaRPr lang="en-US" altLang="zh-TW" sz="1800" dirty="0" smtClean="0"/>
              </a:p>
              <a:p>
                <a:pPr marL="712788" indent="-712788">
                  <a:buNone/>
                </a:pPr>
                <a:r>
                  <a:rPr lang="en-US" altLang="zh-TW" sz="1700" dirty="0"/>
                  <a:t> </a:t>
                </a:r>
                <a:r>
                  <a:rPr lang="en-US" altLang="zh-TW" sz="1700" dirty="0" smtClean="0"/>
                  <a:t>            (This is the </a:t>
                </a:r>
                <a:r>
                  <a:rPr lang="en-US" altLang="zh-TW" sz="1700" dirty="0" smtClean="0">
                    <a:solidFill>
                      <a:srgbClr val="FFC000"/>
                    </a:solidFill>
                  </a:rPr>
                  <a:t>Box-Muller transform </a:t>
                </a:r>
                <a:r>
                  <a:rPr lang="en-US" altLang="zh-TW" sz="1700" dirty="0" smtClean="0"/>
                  <a:t>which assumes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700" dirty="0" smtClean="0"/>
                  <a:t>,</a:t>
                </a:r>
                <a:r>
                  <a:rPr lang="en-US" altLang="zh-TW" sz="17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700" dirty="0" smtClean="0"/>
                  <a:t> are independently normally distributed with zero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17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TW" sz="1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700" dirty="0" smtClean="0"/>
                  <a:t>)</a:t>
                </a:r>
                <a:endParaRPr lang="zh-TW" altLang="en-US" sz="1700" dirty="0"/>
              </a:p>
              <a:p>
                <a:pPr marL="712788" indent="-712788">
                  <a:buNone/>
                </a:pPr>
                <a:r>
                  <a:rPr lang="en-US" altLang="zh-TW" sz="1800" dirty="0">
                    <a:solidFill>
                      <a:srgbClr val="FFFF00"/>
                    </a:solidFill>
                  </a:rPr>
                  <a:t>Step </a:t>
                </a:r>
                <a:r>
                  <a:rPr lang="en-US" altLang="zh-TW" sz="1800" dirty="0" smtClean="0">
                    <a:solidFill>
                      <a:srgbClr val="FFFF00"/>
                    </a:solidFill>
                  </a:rPr>
                  <a:t>4: </a:t>
                </a:r>
                <a:r>
                  <a:rPr lang="en-US" altLang="zh-TW" sz="1800" dirty="0" smtClean="0"/>
                  <a:t>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800" dirty="0" smtClean="0"/>
                  <a:t> </a:t>
                </a:r>
                <a:r>
                  <a:rPr lang="en-US" altLang="zh-TW" sz="1800" dirty="0" smtClean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800" dirty="0" smtClean="0"/>
                  <a:t>, 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TW" altLang="en-US" sz="1800" dirty="0" smtClean="0"/>
                  <a:t> </a:t>
                </a:r>
                <a:r>
                  <a:rPr lang="en-US" altLang="zh-TW" sz="1800" dirty="0" smtClean="0"/>
                  <a:t>is the input image.</a:t>
                </a:r>
              </a:p>
              <a:p>
                <a:pPr marL="712788" indent="-712788">
                  <a:buNone/>
                </a:pPr>
                <a:r>
                  <a:rPr lang="en-US" altLang="zh-TW" sz="1800" dirty="0" smtClean="0">
                    <a:solidFill>
                      <a:srgbClr val="FFFF00"/>
                    </a:solidFill>
                  </a:rPr>
                  <a:t>Step 5: </a:t>
                </a:r>
                <a:r>
                  <a:rPr lang="en-US" altLang="zh-TW" sz="1800" dirty="0" smtClean="0"/>
                  <a:t>Set</a:t>
                </a:r>
              </a:p>
              <a:p>
                <a:pPr marL="357188" indent="-357188">
                  <a:buNone/>
                </a:pPr>
                <a:r>
                  <a:rPr lang="en-US" altLang="zh-TW" sz="1800" dirty="0"/>
                  <a:t> </a:t>
                </a:r>
                <a:r>
                  <a:rPr lang="en-US" altLang="zh-TW" sz="1800" dirty="0" smtClean="0"/>
                  <a:t> 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0              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18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&lt;0         </m:t>
                            </m:r>
                          </m:e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−1       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18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−1 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1800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altLang="zh-TW" sz="1800" b="0" i="0" smtClean="0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TW" sz="1800" dirty="0" smtClean="0"/>
                  <a:t>;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0              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1800" i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&lt;0         </m:t>
                            </m:r>
                          </m:e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−1       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1800" i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−1 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TW" sz="18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TW" sz="1800" i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altLang="zh-TW" sz="1800" i="0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1800" dirty="0" smtClean="0"/>
              </a:p>
              <a:p>
                <a:pPr marL="357188" indent="-357188">
                  <a:buNone/>
                </a:pPr>
                <a:r>
                  <a:rPr lang="en-US" altLang="zh-TW" sz="1800" dirty="0">
                    <a:solidFill>
                      <a:srgbClr val="FFFF00"/>
                    </a:solidFill>
                  </a:rPr>
                  <a:t>Step </a:t>
                </a:r>
                <a:r>
                  <a:rPr lang="en-US" altLang="zh-TW" sz="1800" dirty="0" smtClean="0">
                    <a:solidFill>
                      <a:srgbClr val="FFFF00"/>
                    </a:solidFill>
                  </a:rPr>
                  <a:t>6: </a:t>
                </a:r>
                <a:r>
                  <a:rPr lang="en-US" altLang="zh-TW" sz="1800" dirty="0" smtClean="0"/>
                  <a:t>Go to Step 2 until all pixels have been scanned.</a:t>
                </a:r>
                <a:endParaRPr lang="zh-TW" altLang="en-US" sz="1800" dirty="0"/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158240"/>
                <a:ext cx="8534400" cy="5242560"/>
              </a:xfrm>
              <a:blipFill>
                <a:blip r:embed="rId2"/>
                <a:stretch>
                  <a:fillRect l="-643" t="-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639403"/>
          </a:xfrm>
        </p:spPr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altLang="zh-TW" sz="2000" dirty="0">
                <a:solidFill>
                  <a:srgbClr val="FFFF00"/>
                </a:solidFill>
              </a:rPr>
              <a:t>Algorithm 2.3: Generation of additive, zero mean Gaussian </a:t>
            </a:r>
            <a:r>
              <a:rPr lang="en-US" altLang="zh-TW" sz="2000" dirty="0" smtClean="0">
                <a:solidFill>
                  <a:srgbClr val="FFFF00"/>
                </a:solidFill>
              </a:rPr>
              <a:t>noise</a:t>
            </a:r>
            <a:endParaRPr lang="zh-TW" alt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243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4648200" cy="4612806"/>
              </a:xfrm>
            </p:spPr>
            <p:txBody>
              <a:bodyPr/>
              <a:lstStyle/>
              <a:p>
                <a:pPr marL="0" lvl="0" indent="0" eaLnBrk="0" fontAlgn="base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</a:pPr>
                <a:r>
                  <a:rPr lang="zh-TW" altLang="zh-TW" sz="1800" dirty="0" smtClean="0">
                    <a:solidFill>
                      <a:srgbClr val="252525"/>
                    </a:solidFill>
                  </a:rPr>
                  <a:t>Suppose </a:t>
                </a:r>
                <a:r>
                  <a:rPr lang="zh-TW" altLang="zh-TW" sz="1800" i="1" dirty="0">
                    <a:solidFill>
                      <a:srgbClr val="252525"/>
                    </a:solidFill>
                  </a:rPr>
                  <a:t>U</a:t>
                </a:r>
                <a:r>
                  <a:rPr lang="zh-TW" altLang="zh-TW" sz="1800" baseline="-30000" dirty="0">
                    <a:solidFill>
                      <a:srgbClr val="252525"/>
                    </a:solidFill>
                  </a:rPr>
                  <a:t>1</a:t>
                </a:r>
                <a:r>
                  <a:rPr lang="zh-TW" altLang="zh-TW" sz="1800" dirty="0">
                    <a:solidFill>
                      <a:srgbClr val="252525"/>
                    </a:solidFill>
                  </a:rPr>
                  <a:t> and </a:t>
                </a:r>
                <a:r>
                  <a:rPr lang="zh-TW" altLang="zh-TW" sz="1800" i="1" dirty="0">
                    <a:solidFill>
                      <a:srgbClr val="252525"/>
                    </a:solidFill>
                  </a:rPr>
                  <a:t>U</a:t>
                </a:r>
                <a:r>
                  <a:rPr lang="zh-TW" altLang="zh-TW" sz="1800" baseline="-30000" dirty="0">
                    <a:solidFill>
                      <a:srgbClr val="252525"/>
                    </a:solidFill>
                  </a:rPr>
                  <a:t>2</a:t>
                </a:r>
                <a:r>
                  <a:rPr lang="zh-TW" altLang="zh-TW" sz="1800" dirty="0">
                    <a:solidFill>
                      <a:srgbClr val="252525"/>
                    </a:solidFill>
                  </a:rPr>
                  <a:t> are independent </a:t>
                </a:r>
                <a:r>
                  <a:rPr lang="zh-TW" altLang="zh-TW" sz="1800" dirty="0">
                    <a:solidFill>
                      <a:srgbClr val="0B0080"/>
                    </a:solidFill>
                  </a:rPr>
                  <a:t>random variables</a:t>
                </a:r>
                <a:r>
                  <a:rPr lang="zh-TW" altLang="zh-TW" sz="1800" dirty="0">
                    <a:solidFill>
                      <a:srgbClr val="252525"/>
                    </a:solidFill>
                  </a:rPr>
                  <a:t> that are </a:t>
                </a:r>
                <a:r>
                  <a:rPr lang="zh-TW" altLang="zh-TW" sz="1800" dirty="0">
                    <a:solidFill>
                      <a:srgbClr val="0B0080"/>
                    </a:solidFill>
                  </a:rPr>
                  <a:t>uniformly distributed</a:t>
                </a:r>
                <a:r>
                  <a:rPr lang="zh-TW" altLang="zh-TW" sz="1800" dirty="0">
                    <a:solidFill>
                      <a:srgbClr val="252525"/>
                    </a:solidFill>
                  </a:rPr>
                  <a:t> in the </a:t>
                </a:r>
                <a:r>
                  <a:rPr lang="zh-TW" altLang="zh-TW" sz="1800" dirty="0">
                    <a:solidFill>
                      <a:srgbClr val="0B0080"/>
                    </a:solidFill>
                  </a:rPr>
                  <a:t>interval</a:t>
                </a:r>
                <a:r>
                  <a:rPr lang="zh-TW" altLang="zh-TW" sz="1800" dirty="0">
                    <a:solidFill>
                      <a:srgbClr val="252525"/>
                    </a:solidFill>
                  </a:rPr>
                  <a:t> (0, 1). Let</a:t>
                </a:r>
                <a:endParaRPr lang="zh-TW" altLang="zh-TW" sz="1800" dirty="0"/>
              </a:p>
              <a:p>
                <a:pPr marL="457200" lvl="1" indent="-457200" eaLnBrk="0" fontAlgn="base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</a:pPr>
                <a:r>
                  <a:rPr lang="zh-TW" altLang="zh-TW" sz="18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TW" sz="1800" i="1">
                        <a:solidFill>
                          <a:srgbClr val="25252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TW" sz="1800" i="1" smtClean="0">
                        <a:solidFill>
                          <a:srgbClr val="25252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m:rPr>
                        <m:sty m:val="p"/>
                      </m:rPr>
                      <a:rPr lang="en-US" altLang="zh-TW" sz="1800" b="0" i="0" smtClean="0">
                        <a:solidFill>
                          <a:srgbClr val="25252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cos</m:t>
                    </m:r>
                    <m:d>
                      <m:dPr>
                        <m:ctrlPr>
                          <a:rPr lang="en-US" altLang="zh-TW" sz="18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zh-TW" altLang="en-US" sz="18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  <m:r>
                      <a:rPr lang="en-US" altLang="zh-TW" sz="1800" b="0" i="1" smtClean="0">
                        <a:solidFill>
                          <a:srgbClr val="25252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sz="18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r>
                          <a:rPr lang="en-US" altLang="zh-TW" sz="18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−2</m:t>
                        </m:r>
                        <m:r>
                          <a:rPr lang="en-US" altLang="zh-TW" sz="18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𝑙𝑛</m:t>
                        </m:r>
                        <m:sSub>
                          <m:sSubPr>
                            <m:ctrlPr>
                              <a:rPr lang="en-US" altLang="zh-TW" sz="18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rad>
                    <m:func>
                      <m:funcPr>
                        <m:ctrlPr>
                          <a:rPr lang="en-US" altLang="zh-TW" sz="18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1800" b="0" i="0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TW" sz="18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TW" sz="18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a:rPr lang="zh-TW" altLang="en-US" sz="18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altLang="zh-TW" sz="1800" b="0" i="1" smtClean="0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b="0" i="1" smtClean="0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TW" sz="1800" b="0" i="1" smtClean="0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zh-TW" altLang="zh-TW" sz="1800" dirty="0">
                  <a:solidFill>
                    <a:srgbClr val="252525"/>
                  </a:solidFill>
                  <a:cs typeface="Arial" panose="020B0604020202020204" pitchFamily="34" charset="0"/>
                </a:endParaRPr>
              </a:p>
              <a:p>
                <a:pPr marL="0" lvl="0" indent="0" eaLnBrk="0" fontAlgn="base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</a:pPr>
                <a:r>
                  <a:rPr lang="zh-TW" altLang="zh-TW" sz="18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and</a:t>
                </a:r>
                <a:endParaRPr lang="zh-TW" altLang="zh-TW" sz="1800" dirty="0"/>
              </a:p>
              <a:p>
                <a:pPr marL="457200" lvl="1" indent="-457200" eaLnBrk="0" fontAlgn="base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</a:pPr>
                <a:r>
                  <a:rPr lang="zh-TW" altLang="zh-TW" sz="18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TW" sz="1800" i="1">
                        <a:solidFill>
                          <a:srgbClr val="25252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TW" sz="1800" i="1">
                        <a:solidFill>
                          <a:srgbClr val="25252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m:rPr>
                        <m:sty m:val="p"/>
                      </m:rPr>
                      <a:rPr lang="en-US" altLang="zh-TW" sz="1800" b="0" i="0" smtClean="0">
                        <a:solidFill>
                          <a:srgbClr val="25252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sin</m:t>
                    </m:r>
                    <m:d>
                      <m:dPr>
                        <m:ctrlPr>
                          <a:rPr lang="en-US" altLang="zh-TW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  <m:r>
                      <a:rPr lang="en-US" altLang="zh-TW" sz="1800" i="1">
                        <a:solidFill>
                          <a:srgbClr val="25252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r>
                          <a:rPr lang="en-US" altLang="zh-TW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−2</m:t>
                        </m:r>
                        <m:r>
                          <a:rPr lang="en-US" altLang="zh-TW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𝑙𝑛</m:t>
                        </m:r>
                        <m:sSub>
                          <m:sSubPr>
                            <m:ctrlPr>
                              <a:rPr lang="en-US" altLang="zh-TW" sz="18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rad>
                    <m:func>
                      <m:funcPr>
                        <m:ctrlPr>
                          <a:rPr lang="en-US" altLang="zh-TW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1800" b="0" i="0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TW" sz="18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a:rPr lang="zh-TW" altLang="en-US" sz="18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altLang="zh-TW" sz="1800" i="1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i="1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TW" sz="1800" i="1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zh-TW" altLang="zh-TW" sz="1800" dirty="0">
                  <a:solidFill>
                    <a:srgbClr val="252525"/>
                  </a:solidFill>
                  <a:cs typeface="Arial" panose="020B0604020202020204" pitchFamily="34" charset="0"/>
                </a:endParaRPr>
              </a:p>
              <a:p>
                <a:pPr marL="0" lvl="0" indent="0" eaLnBrk="0" fontAlgn="base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</a:pPr>
                <a:r>
                  <a:rPr lang="zh-TW" altLang="zh-TW" sz="18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Then </a:t>
                </a:r>
                <a:r>
                  <a:rPr lang="zh-TW" altLang="zh-TW" sz="1800" i="1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Z</a:t>
                </a:r>
                <a:r>
                  <a:rPr lang="zh-TW" altLang="zh-TW" sz="1800" baseline="-300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0</a:t>
                </a:r>
                <a:r>
                  <a:rPr lang="zh-TW" altLang="zh-TW" sz="18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 and </a:t>
                </a:r>
                <a:r>
                  <a:rPr lang="zh-TW" altLang="zh-TW" sz="1800" i="1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Z</a:t>
                </a:r>
                <a:r>
                  <a:rPr lang="zh-TW" altLang="zh-TW" sz="1800" baseline="-300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1</a:t>
                </a:r>
                <a:r>
                  <a:rPr lang="zh-TW" altLang="zh-TW" sz="18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 are </a:t>
                </a:r>
                <a:r>
                  <a:rPr lang="zh-TW" altLang="zh-TW" sz="1800" dirty="0">
                    <a:solidFill>
                      <a:srgbClr val="0B0080"/>
                    </a:solidFill>
                    <a:cs typeface="Arial" panose="020B0604020202020204" pitchFamily="34" charset="0"/>
                  </a:rPr>
                  <a:t>independent</a:t>
                </a:r>
                <a:r>
                  <a:rPr lang="zh-TW" altLang="zh-TW" sz="18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 random variables with a </a:t>
                </a:r>
                <a:r>
                  <a:rPr lang="zh-TW" altLang="zh-TW" sz="1800" dirty="0">
                    <a:solidFill>
                      <a:srgbClr val="0B0080"/>
                    </a:solidFill>
                    <a:cs typeface="Arial" panose="020B0604020202020204" pitchFamily="34" charset="0"/>
                  </a:rPr>
                  <a:t>standard normal distribution</a:t>
                </a:r>
                <a:r>
                  <a:rPr lang="zh-TW" altLang="zh-TW" sz="18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.</a:t>
                </a:r>
              </a:p>
              <a:p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4648200" cy="4612806"/>
              </a:xfrm>
              <a:blipFill>
                <a:blip r:embed="rId2"/>
                <a:stretch>
                  <a:fillRect l="-1181" r="-2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Box–Muller transform</a:t>
            </a:r>
            <a:endParaRPr lang="zh-TW" altLang="en-US" dirty="0"/>
          </a:p>
        </p:txBody>
      </p:sp>
      <p:pic>
        <p:nvPicPr>
          <p:cNvPr id="9218" name="Picture 2" descr="https://upload.wikimedia.org/wikipedia/commons/thumb/1/1f/Box-Muller_transform_visualisation.svg/300px-Box-Muller_transform_visualisatio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31909"/>
            <a:ext cx="3576828" cy="357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029200" y="4566002"/>
            <a:ext cx="3576828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 err="1">
                <a:solidFill>
                  <a:srgbClr val="252525"/>
                </a:solidFill>
                <a:latin typeface="Arial" panose="020B0604020202020204" pitchFamily="34" charset="0"/>
              </a:rPr>
              <a:t>Visualisation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 of the Box–Muller transform — the </a:t>
            </a:r>
            <a:r>
              <a:rPr lang="en-US" altLang="zh-TW" sz="1400" dirty="0" err="1">
                <a:solidFill>
                  <a:srgbClr val="252525"/>
                </a:solidFill>
                <a:latin typeface="Arial" panose="020B0604020202020204" pitchFamily="34" charset="0"/>
              </a:rPr>
              <a:t>coloured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 points in the unit square (u</a:t>
            </a:r>
            <a:r>
              <a:rPr lang="en-US" altLang="zh-TW" sz="1400" baseline="-25000" dirty="0">
                <a:solidFill>
                  <a:srgbClr val="252525"/>
                </a:solidFill>
                <a:latin typeface="Arial" panose="020B0604020202020204" pitchFamily="34" charset="0"/>
              </a:rPr>
              <a:t>1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, u</a:t>
            </a:r>
            <a:r>
              <a:rPr lang="en-US" altLang="zh-TW" sz="1400" baseline="-25000" dirty="0">
                <a:solidFill>
                  <a:srgbClr val="252525"/>
                </a:solidFill>
                <a:latin typeface="Arial" panose="020B0604020202020204" pitchFamily="34" charset="0"/>
              </a:rPr>
              <a:t>2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), drawn as circles, are mapped to a 2D Gaussian (z</a:t>
            </a:r>
            <a:r>
              <a:rPr lang="en-US" altLang="zh-TW" sz="1400" baseline="-25000" dirty="0">
                <a:solidFill>
                  <a:srgbClr val="252525"/>
                </a:solidFill>
                <a:latin typeface="Arial" panose="020B0604020202020204" pitchFamily="34" charset="0"/>
              </a:rPr>
              <a:t>0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, z</a:t>
            </a:r>
            <a:r>
              <a:rPr lang="en-US" altLang="zh-TW" sz="1400" baseline="-25000" dirty="0">
                <a:solidFill>
                  <a:srgbClr val="252525"/>
                </a:solidFill>
                <a:latin typeface="Arial" panose="020B0604020202020204" pitchFamily="34" charset="0"/>
              </a:rPr>
              <a:t>1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), drawn as crosses. The plots at the margins are the probability distribution functions of z</a:t>
            </a:r>
            <a:r>
              <a:rPr lang="en-US" altLang="zh-TW" sz="1400" baseline="-25000" dirty="0">
                <a:solidFill>
                  <a:srgbClr val="252525"/>
                </a:solidFill>
                <a:latin typeface="Arial" panose="020B0604020202020204" pitchFamily="34" charset="0"/>
              </a:rPr>
              <a:t>0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 and z</a:t>
            </a:r>
            <a:r>
              <a:rPr lang="en-US" altLang="zh-TW" sz="1400" baseline="-25000" dirty="0">
                <a:solidFill>
                  <a:srgbClr val="252525"/>
                </a:solidFill>
                <a:latin typeface="Arial" panose="020B0604020202020204" pitchFamily="34" charset="0"/>
              </a:rPr>
              <a:t>1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. Note that z</a:t>
            </a:r>
            <a:r>
              <a:rPr lang="en-US" altLang="zh-TW" sz="1400" baseline="-25000" dirty="0">
                <a:solidFill>
                  <a:srgbClr val="252525"/>
                </a:solidFill>
                <a:latin typeface="Arial" panose="020B0604020202020204" pitchFamily="34" charset="0"/>
              </a:rPr>
              <a:t>0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 and z</a:t>
            </a:r>
            <a:r>
              <a:rPr lang="en-US" altLang="zh-TW" sz="1400" baseline="-25000" dirty="0">
                <a:solidFill>
                  <a:srgbClr val="252525"/>
                </a:solidFill>
                <a:latin typeface="Arial" panose="020B0604020202020204" pitchFamily="34" charset="0"/>
              </a:rPr>
              <a:t>1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 are unbounded; they appear to be in [-3,3] due to the choice of the illustrated points.</a:t>
            </a:r>
            <a:endParaRPr lang="zh-TW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647700" y="6032461"/>
            <a:ext cx="41148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https://en.wikipedia.org/wiki/Box%E2%80%93Muller_transform#cite_note-4</a:t>
            </a:r>
          </a:p>
        </p:txBody>
      </p:sp>
    </p:spTree>
    <p:extLst>
      <p:ext uri="{BB962C8B-B14F-4D97-AF65-F5344CB8AC3E}">
        <p14:creationId xmlns:p14="http://schemas.microsoft.com/office/powerpoint/2010/main" val="992733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Signal-to-noise ratio </a:t>
                </a:r>
                <a:r>
                  <a:rPr lang="en-US" altLang="zh-TW" dirty="0" smtClean="0"/>
                  <a:t>(SNR)</a:t>
                </a:r>
              </a:p>
              <a:p>
                <a:pPr marL="0" indent="0">
                  <a:buNone/>
                </a:pPr>
                <a:r>
                  <a:rPr lang="en-US" altLang="zh-TW" dirty="0" smtClean="0"/>
                  <a:t>      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TW" dirty="0" smtClean="0"/>
                  <a:t>;        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dirty="0" smtClean="0"/>
              </a:p>
              <a:p>
                <a:endParaRPr lang="en-US" altLang="zh-TW" dirty="0" smtClean="0"/>
              </a:p>
              <a:p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SNR represents a measure of image quality, with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high values being ‘good’.</a:t>
                </a:r>
              </a:p>
              <a:p>
                <a:pPr lvl="1"/>
                <a:r>
                  <a:rPr lang="en-US" altLang="zh-TW" dirty="0" smtClean="0"/>
                  <a:t>It is often expressed in the logarithmic scale.</a:t>
                </a:r>
              </a:p>
              <a:p>
                <a:pPr marL="365125" lvl="1" indent="0">
                  <a:buNone/>
                </a:pPr>
                <a:r>
                  <a:rPr lang="en-US" altLang="zh-TW" dirty="0" smtClean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SNR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10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SNR</m:t>
                    </m:r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16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Noise in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926336" y="2760360"/>
                <a:ext cx="1706880" cy="781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SNR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336" y="2760360"/>
                <a:ext cx="1706880" cy="781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向右箭號 6"/>
          <p:cNvSpPr/>
          <p:nvPr/>
        </p:nvSpPr>
        <p:spPr>
          <a:xfrm>
            <a:off x="1219200" y="2983333"/>
            <a:ext cx="685800" cy="33542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Multiplicative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noise model</a:t>
                </a:r>
                <a:endParaRPr lang="en-US" altLang="zh-TW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dirty="0" smtClean="0"/>
                  <a:t>                  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US" altLang="zh-TW" sz="2400" dirty="0"/>
              </a:p>
              <a:p>
                <a:pPr marL="365125" lvl="1" indent="0">
                  <a:buNone/>
                </a:pPr>
                <a:r>
                  <a:rPr lang="en-US" altLang="zh-TW" dirty="0" smtClean="0"/>
                  <a:t>    </a:t>
                </a:r>
                <a:r>
                  <a:rPr lang="en-US" altLang="zh-TW" dirty="0"/>
                  <a:t>where</a:t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/>
                  <a:t>is the noise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dirty="0"/>
                  <a:t> is the input image.</a:t>
                </a:r>
              </a:p>
              <a:p>
                <a:pPr lvl="1"/>
                <a:r>
                  <a:rPr lang="en-US" altLang="zh-TW" dirty="0" smtClean="0"/>
                  <a:t>The noise magnitude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depends</a:t>
                </a:r>
                <a:r>
                  <a:rPr lang="en-US" altLang="zh-TW" dirty="0" smtClean="0"/>
                  <a:t> in many cases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on </a:t>
                </a:r>
                <a:r>
                  <a:rPr lang="en-US" altLang="zh-TW" dirty="0" smtClean="0"/>
                  <a:t>the signal magnitude itself.</a:t>
                </a:r>
              </a:p>
              <a:p>
                <a:pPr lvl="1"/>
                <a:r>
                  <a:rPr lang="en-US" altLang="zh-TW" dirty="0" smtClean="0">
                    <a:solidFill>
                      <a:srgbClr val="FFC000"/>
                    </a:solidFill>
                  </a:rPr>
                  <a:t>Television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raster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(</a:t>
                </a:r>
                <a:r>
                  <a:rPr lang="zh-TW" altLang="en-US" sz="1600" b="1" dirty="0">
                    <a:solidFill>
                      <a:srgbClr val="FFC000"/>
                    </a:solidFill>
                    <a:effectLst/>
                  </a:rPr>
                  <a:t>光柵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) degradation</a:t>
                </a:r>
              </a:p>
              <a:p>
                <a:pPr lvl="2"/>
                <a:r>
                  <a:rPr lang="en-US" altLang="zh-TW" dirty="0" smtClean="0"/>
                  <a:t>An example of multiplicative noise</a:t>
                </a:r>
              </a:p>
              <a:p>
                <a:pPr lvl="2"/>
                <a:r>
                  <a:rPr lang="en-US" altLang="zh-TW" dirty="0" smtClean="0"/>
                  <a:t>Degradation depends on TV lines</a:t>
                </a:r>
              </a:p>
              <a:p>
                <a:pPr lvl="3"/>
                <a:r>
                  <a:rPr lang="en-US" altLang="zh-TW" dirty="0" smtClean="0"/>
                  <a:t>In the area of a line this noise is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maximal, and between two lines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it is minimal.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Noise in images</a:t>
            </a:r>
            <a:endParaRPr lang="zh-TW" altLang="en-US" dirty="0"/>
          </a:p>
        </p:txBody>
      </p:sp>
      <p:pic>
        <p:nvPicPr>
          <p:cNvPr id="10242" name="Picture 2" descr="https://thetaratrangmarwebauthoring.files.wordpress.com/2012/10/screen329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457159"/>
            <a:ext cx="3093017" cy="231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638799" y="5871004"/>
            <a:ext cx="3093017" cy="43088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100" dirty="0"/>
              <a:t>https://taratrangmarvideoproduction.wordpress.com/2012/10/16/the-tv-lines/</a:t>
            </a:r>
          </a:p>
        </p:txBody>
      </p:sp>
    </p:spTree>
    <p:extLst>
      <p:ext uri="{BB962C8B-B14F-4D97-AF65-F5344CB8AC3E}">
        <p14:creationId xmlns:p14="http://schemas.microsoft.com/office/powerpoint/2010/main" val="14273882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876800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Quantization noise</a:t>
            </a:r>
          </a:p>
          <a:p>
            <a:pPr lvl="1"/>
            <a:r>
              <a:rPr lang="en-US" altLang="zh-TW" dirty="0" smtClean="0">
                <a:solidFill>
                  <a:srgbClr val="FFC000"/>
                </a:solidFill>
              </a:rPr>
              <a:t>Quantization noise </a:t>
            </a:r>
            <a:r>
              <a:rPr lang="en-US" altLang="zh-TW" dirty="0" smtClean="0"/>
              <a:t>occurs when insufficient quantization levels are used.</a:t>
            </a:r>
          </a:p>
          <a:p>
            <a:pPr lvl="1"/>
            <a:r>
              <a:rPr lang="en-US" altLang="zh-TW" dirty="0" smtClean="0"/>
              <a:t>For example, 50 levels for a monochromatic (</a:t>
            </a:r>
            <a:r>
              <a:rPr lang="zh-TW" altLang="en-US" sz="1800" dirty="0" smtClean="0"/>
              <a:t>單色</a:t>
            </a:r>
            <a:r>
              <a:rPr lang="en-US" altLang="zh-TW" dirty="0" smtClean="0"/>
              <a:t>) image.</a:t>
            </a:r>
          </a:p>
          <a:p>
            <a:r>
              <a:rPr lang="en-US" altLang="zh-TW" dirty="0" smtClean="0">
                <a:solidFill>
                  <a:srgbClr val="FFFF00"/>
                </a:solidFill>
              </a:rPr>
              <a:t>Impulse noise</a:t>
            </a:r>
          </a:p>
          <a:p>
            <a:pPr lvl="1"/>
            <a:r>
              <a:rPr lang="en-US" altLang="zh-TW" dirty="0" smtClean="0">
                <a:solidFill>
                  <a:srgbClr val="FFC000"/>
                </a:solidFill>
              </a:rPr>
              <a:t>Impulse noise </a:t>
            </a:r>
            <a:r>
              <a:rPr lang="en-US" altLang="zh-TW" dirty="0" smtClean="0"/>
              <a:t>means that an image is </a:t>
            </a:r>
            <a:br>
              <a:rPr lang="en-US" altLang="zh-TW" dirty="0" smtClean="0"/>
            </a:br>
            <a:r>
              <a:rPr lang="en-US" altLang="zh-TW" dirty="0" smtClean="0"/>
              <a:t>corrupted with individual noisy pixels </a:t>
            </a:r>
            <a:br>
              <a:rPr lang="en-US" altLang="zh-TW" dirty="0" smtClean="0"/>
            </a:br>
            <a:r>
              <a:rPr lang="en-US" altLang="zh-TW" dirty="0" smtClean="0"/>
              <a:t>whose brightness differs significantly </a:t>
            </a:r>
            <a:br>
              <a:rPr lang="en-US" altLang="zh-TW" dirty="0" smtClean="0"/>
            </a:br>
            <a:r>
              <a:rPr lang="en-US" altLang="zh-TW" dirty="0" smtClean="0"/>
              <a:t>from that of the neighborhood.</a:t>
            </a:r>
          </a:p>
          <a:p>
            <a:pPr lvl="1"/>
            <a:r>
              <a:rPr lang="en-US" altLang="zh-TW" dirty="0" smtClean="0"/>
              <a:t>For example, </a:t>
            </a:r>
            <a:r>
              <a:rPr lang="en-US" altLang="zh-TW" dirty="0" smtClean="0">
                <a:solidFill>
                  <a:srgbClr val="FFC000"/>
                </a:solidFill>
              </a:rPr>
              <a:t>salt-and-pepper noise</a:t>
            </a:r>
          </a:p>
          <a:p>
            <a:pPr lvl="2"/>
            <a:r>
              <a:rPr lang="en-US" altLang="zh-TW" dirty="0"/>
              <a:t>A</a:t>
            </a:r>
            <a:r>
              <a:rPr lang="en-US" altLang="zh-TW" dirty="0" smtClean="0"/>
              <a:t>n image is corrupted with white </a:t>
            </a:r>
            <a:br>
              <a:rPr lang="en-US" altLang="zh-TW" dirty="0" smtClean="0"/>
            </a:br>
            <a:r>
              <a:rPr lang="en-US" altLang="zh-TW" dirty="0" smtClean="0"/>
              <a:t>and/or black pixels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Noise in images</a:t>
            </a:r>
            <a:endParaRPr lang="zh-TW" altLang="en-US" dirty="0"/>
          </a:p>
        </p:txBody>
      </p:sp>
      <p:pic>
        <p:nvPicPr>
          <p:cNvPr id="6148" name="Picture 4" descr="http://www.sztaki.hu/~sziranyi/Pictures/bb_ad_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99" y="3829693"/>
            <a:ext cx="2261733" cy="225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0688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381000" y="1523999"/>
            <a:ext cx="8534400" cy="4770071"/>
          </a:xfrm>
        </p:spPr>
        <p:txBody>
          <a:bodyPr>
            <a:normAutofit/>
          </a:bodyPr>
          <a:lstStyle/>
          <a:p>
            <a:r>
              <a:rPr lang="en-US" altLang="zh-TW" smtClean="0">
                <a:solidFill>
                  <a:srgbClr val="FFFF00"/>
                </a:solidFill>
              </a:rPr>
              <a:t>The </a:t>
            </a:r>
            <a:r>
              <a:rPr lang="en-US" altLang="zh-TW" dirty="0" smtClean="0">
                <a:solidFill>
                  <a:srgbClr val="FFFF00"/>
                </a:solidFill>
              </a:rPr>
              <a:t>quality of a digital image can be measured by</a:t>
            </a:r>
          </a:p>
          <a:p>
            <a:pPr lvl="1"/>
            <a:r>
              <a:rPr lang="en-US" altLang="zh-TW" dirty="0" smtClean="0">
                <a:solidFill>
                  <a:srgbClr val="FFC000"/>
                </a:solidFill>
              </a:rPr>
              <a:t>Spatial resolution (space)</a:t>
            </a:r>
          </a:p>
          <a:p>
            <a:pPr lvl="2"/>
            <a:r>
              <a:rPr lang="en-US" altLang="zh-TW" dirty="0" smtClean="0"/>
              <a:t>The proximity (</a:t>
            </a:r>
            <a:r>
              <a:rPr lang="zh-TW" altLang="en-US" sz="1700" dirty="0">
                <a:effectLst/>
              </a:rPr>
              <a:t>接</a:t>
            </a:r>
            <a:r>
              <a:rPr lang="zh-TW" altLang="en-US" sz="1700" dirty="0" smtClean="0">
                <a:effectLst/>
              </a:rPr>
              <a:t>近</a:t>
            </a:r>
            <a:r>
              <a:rPr lang="en-US" altLang="zh-TW" dirty="0" smtClean="0"/>
              <a:t>) of image samples in the image plane</a:t>
            </a:r>
          </a:p>
          <a:p>
            <a:pPr lvl="1"/>
            <a:r>
              <a:rPr lang="en-US" altLang="zh-TW" dirty="0" smtClean="0">
                <a:solidFill>
                  <a:srgbClr val="FFC000"/>
                </a:solidFill>
              </a:rPr>
              <a:t>Spectral resolution (color)</a:t>
            </a:r>
          </a:p>
          <a:p>
            <a:pPr lvl="2"/>
            <a:r>
              <a:rPr lang="en-US" altLang="zh-TW" dirty="0" smtClean="0"/>
              <a:t>The bandwidth (</a:t>
            </a:r>
            <a:r>
              <a:rPr lang="zh-TW" altLang="en-US" sz="1700" dirty="0">
                <a:effectLst/>
              </a:rPr>
              <a:t>頻寬</a:t>
            </a:r>
            <a:r>
              <a:rPr lang="en-US" altLang="zh-TW" dirty="0" smtClean="0">
                <a:effectLst/>
              </a:rPr>
              <a:t>) </a:t>
            </a:r>
            <a:r>
              <a:rPr lang="en-US" altLang="zh-TW" dirty="0" smtClean="0"/>
              <a:t>of the light frequencies captured by the sensor</a:t>
            </a:r>
          </a:p>
          <a:p>
            <a:pPr lvl="1"/>
            <a:r>
              <a:rPr lang="en-US" altLang="zh-TW" dirty="0" smtClean="0">
                <a:solidFill>
                  <a:srgbClr val="FFC000"/>
                </a:solidFill>
              </a:rPr>
              <a:t>Radiometric (</a:t>
            </a:r>
            <a:r>
              <a:rPr lang="zh-TW" altLang="zh-TW" sz="1700" dirty="0">
                <a:solidFill>
                  <a:srgbClr val="FFC000"/>
                </a:solidFill>
              </a:rPr>
              <a:t>輻射</a:t>
            </a:r>
            <a:r>
              <a:rPr lang="zh-TW" altLang="en-US" sz="1700" dirty="0">
                <a:solidFill>
                  <a:srgbClr val="FFC000"/>
                </a:solidFill>
              </a:rPr>
              <a:t>的</a:t>
            </a:r>
            <a:r>
              <a:rPr lang="en-US" altLang="zh-TW" dirty="0">
                <a:solidFill>
                  <a:srgbClr val="FFC000"/>
                </a:solidFill>
              </a:rPr>
              <a:t>)</a:t>
            </a:r>
            <a:r>
              <a:rPr lang="en-US" altLang="zh-TW" dirty="0" smtClean="0">
                <a:solidFill>
                  <a:srgbClr val="212121"/>
                </a:solidFill>
                <a:effectLst/>
                <a:latin typeface="Arial Unicode MS"/>
                <a:ea typeface="inherit"/>
              </a:rPr>
              <a:t> </a:t>
            </a:r>
            <a:r>
              <a:rPr lang="en-US" altLang="zh-TW" dirty="0" smtClean="0">
                <a:solidFill>
                  <a:srgbClr val="FFC000"/>
                </a:solidFill>
              </a:rPr>
              <a:t>resolution (intensity)</a:t>
            </a:r>
          </a:p>
          <a:p>
            <a:pPr lvl="2"/>
            <a:r>
              <a:rPr lang="en-US" altLang="zh-TW" dirty="0" smtClean="0"/>
              <a:t>The number of distinguishable gray-levels</a:t>
            </a:r>
          </a:p>
          <a:p>
            <a:pPr lvl="1"/>
            <a:r>
              <a:rPr lang="en-US" altLang="zh-TW" dirty="0" smtClean="0">
                <a:solidFill>
                  <a:srgbClr val="FFC000"/>
                </a:solidFill>
              </a:rPr>
              <a:t>Time resolution (temporal resolution)</a:t>
            </a:r>
          </a:p>
          <a:p>
            <a:pPr lvl="2"/>
            <a:r>
              <a:rPr lang="en-US" altLang="zh-TW" dirty="0" smtClean="0"/>
              <a:t>The interval between time samples at which images are captured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representations, a few concepts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4219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Physics of color</a:t>
            </a:r>
          </a:p>
          <a:p>
            <a:pPr lvl="1"/>
            <a:r>
              <a:rPr lang="en-US" altLang="zh-TW" dirty="0"/>
              <a:t>The world is </a:t>
            </a:r>
            <a:r>
              <a:rPr lang="en-US" altLang="zh-TW" dirty="0">
                <a:solidFill>
                  <a:srgbClr val="FFFF00"/>
                </a:solidFill>
              </a:rPr>
              <a:t>colorless</a:t>
            </a:r>
            <a:r>
              <a:rPr lang="en-US" altLang="zh-TW" dirty="0"/>
              <a:t>. 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Human </a:t>
            </a:r>
            <a:r>
              <a:rPr lang="en-US" altLang="zh-TW" dirty="0"/>
              <a:t>color perception is carried out by the </a:t>
            </a:r>
            <a:r>
              <a:rPr lang="en-US" altLang="zh-TW" dirty="0">
                <a:solidFill>
                  <a:srgbClr val="FFFF00"/>
                </a:solidFill>
              </a:rPr>
              <a:t>nervous system</a:t>
            </a:r>
            <a:r>
              <a:rPr lang="en-US" altLang="zh-TW" dirty="0"/>
              <a:t>, which interprets differently to distinct electromagnetic </a:t>
            </a:r>
            <a:r>
              <a:rPr lang="en-US" altLang="zh-TW" dirty="0" smtClean="0"/>
              <a:t>wavelengths </a:t>
            </a:r>
            <a:r>
              <a:rPr lang="en-US" altLang="zh-TW" dirty="0"/>
              <a:t>(</a:t>
            </a:r>
            <a:r>
              <a:rPr lang="zh-TW" altLang="zh-TW" sz="1800" dirty="0"/>
              <a:t>電磁波長 </a:t>
            </a:r>
            <a:r>
              <a:rPr lang="en-US" altLang="zh-TW" dirty="0"/>
              <a:t>). </a:t>
            </a:r>
          </a:p>
          <a:p>
            <a:pPr lvl="1"/>
            <a:r>
              <a:rPr lang="en-US" altLang="zh-TW" sz="2400" dirty="0"/>
              <a:t>Electromagnetic spectrum </a:t>
            </a:r>
            <a:r>
              <a:rPr lang="en-US" altLang="zh-TW" dirty="0" smtClean="0"/>
              <a:t>(</a:t>
            </a:r>
            <a:r>
              <a:rPr lang="zh-TW" altLang="zh-TW" sz="1800" dirty="0"/>
              <a:t>電磁頻譜</a:t>
            </a:r>
            <a:r>
              <a:rPr lang="zh-TW" altLang="zh-TW" dirty="0"/>
              <a:t> </a:t>
            </a:r>
            <a:r>
              <a:rPr lang="en-US" altLang="zh-TW" dirty="0"/>
              <a:t>)</a:t>
            </a:r>
            <a:endParaRPr lang="zh-TW" altLang="zh-TW" dirty="0"/>
          </a:p>
          <a:p>
            <a:pPr lvl="1"/>
            <a:endParaRPr lang="zh-TW" altLang="en-US" sz="24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Color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32770" name="Picture 2" descr="C:\Documents and Settings\altit\Desktop\Sonka 4e Jpegs\93607_ch02\Figure 2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259062"/>
            <a:ext cx="6099048" cy="203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5256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zh-TW" dirty="0">
                <a:solidFill>
                  <a:srgbClr val="FFFF00"/>
                </a:solidFill>
              </a:rPr>
              <a:t>Visible spectral </a:t>
            </a:r>
            <a:r>
              <a:rPr lang="en-US" altLang="zh-TW" dirty="0" smtClean="0">
                <a:solidFill>
                  <a:srgbClr val="FFFF00"/>
                </a:solidFill>
              </a:rPr>
              <a:t>colors</a:t>
            </a:r>
          </a:p>
          <a:p>
            <a:pPr lvl="1">
              <a:buFontTx/>
              <a:buChar char="•"/>
            </a:pPr>
            <a:r>
              <a:rPr lang="en-US" altLang="zh-TW" dirty="0" smtClean="0"/>
              <a:t>Colors can be represented as combinations of the primary colors.</a:t>
            </a:r>
          </a:p>
          <a:p>
            <a:pPr lvl="2">
              <a:buFontTx/>
              <a:buChar char="•"/>
            </a:pPr>
            <a:r>
              <a:rPr lang="en-US" altLang="zh-TW" dirty="0" smtClean="0">
                <a:solidFill>
                  <a:srgbClr val="FFC000"/>
                </a:solidFill>
              </a:rPr>
              <a:t>Primary colors</a:t>
            </a:r>
            <a:r>
              <a:rPr lang="en-US" altLang="zh-TW" dirty="0" smtClean="0"/>
              <a:t>: </a:t>
            </a:r>
            <a:r>
              <a:rPr lang="en-US" altLang="zh-TW" dirty="0" smtClean="0">
                <a:solidFill>
                  <a:srgbClr val="FF0000"/>
                </a:solidFill>
              </a:rPr>
              <a:t>red</a:t>
            </a:r>
            <a:r>
              <a:rPr lang="en-US" altLang="zh-TW" dirty="0" smtClean="0"/>
              <a:t>, </a:t>
            </a:r>
            <a:r>
              <a:rPr lang="en-US" altLang="zh-TW" dirty="0" smtClean="0">
                <a:solidFill>
                  <a:srgbClr val="00FF00"/>
                </a:solidFill>
              </a:rPr>
              <a:t>green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solidFill>
                  <a:srgbClr val="0101FF"/>
                </a:solidFill>
              </a:rPr>
              <a:t>blue</a:t>
            </a:r>
          </a:p>
          <a:p>
            <a:pPr lvl="2">
              <a:buFontTx/>
              <a:buChar char="•"/>
            </a:pPr>
            <a:r>
              <a:rPr lang="en-US" altLang="zh-TW" dirty="0" smtClean="0"/>
              <a:t>1 nm = 10</a:t>
            </a:r>
            <a:r>
              <a:rPr lang="en-US" altLang="zh-TW" baseline="30000" dirty="0" smtClean="0"/>
              <a:t>-9</a:t>
            </a:r>
            <a:r>
              <a:rPr lang="en-US" altLang="zh-TW" dirty="0" smtClean="0"/>
              <a:t> m </a:t>
            </a:r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Physics of </a:t>
            </a:r>
            <a:r>
              <a:rPr lang="en-US" altLang="zh-TW" dirty="0" smtClean="0"/>
              <a:t>color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352800"/>
            <a:ext cx="6629400" cy="2433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Electromagnetic spectrum</a:t>
            </a:r>
            <a:endParaRPr lang="zh-TW" altLang="en-US" dirty="0"/>
          </a:p>
        </p:txBody>
      </p:sp>
      <p:pic>
        <p:nvPicPr>
          <p:cNvPr id="17410" name="Picture 2" descr="Obráze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95008"/>
            <a:ext cx="7689850" cy="456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360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228600" y="1366735"/>
            <a:ext cx="8686800" cy="4770071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Why do we see the world in color?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smtClean="0">
                <a:solidFill>
                  <a:srgbClr val="FFFF00"/>
                </a:solidFill>
              </a:rPr>
              <a:t>surface reflection </a:t>
            </a:r>
            <a:r>
              <a:rPr lang="en-US" altLang="zh-TW" dirty="0" smtClean="0"/>
              <a:t>rebounds (</a:t>
            </a:r>
            <a:r>
              <a:rPr lang="zh-TW" altLang="en-US" sz="1800" dirty="0" smtClean="0"/>
              <a:t>反</a:t>
            </a:r>
            <a:r>
              <a:rPr lang="zh-TW" altLang="en-US" sz="1800" dirty="0" smtClean="0">
                <a:effectLst/>
              </a:rPr>
              <a:t>彈</a:t>
            </a:r>
            <a:r>
              <a:rPr lang="en-US" altLang="zh-TW" dirty="0" smtClean="0">
                <a:effectLst/>
              </a:rPr>
              <a:t>) </a:t>
            </a:r>
            <a:r>
              <a:rPr lang="en-US" altLang="zh-TW" dirty="0" smtClean="0"/>
              <a:t>incoming </a:t>
            </a:r>
            <a:r>
              <a:rPr lang="en-US" altLang="zh-TW" dirty="0"/>
              <a:t>energy from the surface, </a:t>
            </a:r>
            <a:r>
              <a:rPr lang="en-US" altLang="zh-TW" dirty="0" smtClean="0"/>
              <a:t>whose </a:t>
            </a:r>
            <a:r>
              <a:rPr lang="en-US" altLang="zh-TW" dirty="0"/>
              <a:t>spectrum remains the </a:t>
            </a:r>
            <a:r>
              <a:rPr lang="en-US" altLang="zh-TW" dirty="0" smtClean="0"/>
              <a:t>same </a:t>
            </a:r>
            <a:r>
              <a:rPr lang="en-US" altLang="zh-TW" dirty="0"/>
              <a:t>as that of the light </a:t>
            </a:r>
            <a:r>
              <a:rPr lang="en-US" altLang="zh-TW" dirty="0" smtClean="0"/>
              <a:t>source.</a:t>
            </a:r>
          </a:p>
          <a:p>
            <a:pPr lvl="2"/>
            <a:r>
              <a:rPr lang="en-US" altLang="zh-TW" dirty="0" smtClean="0"/>
              <a:t>It is independent of the surface (</a:t>
            </a:r>
            <a:r>
              <a:rPr lang="en-US" altLang="zh-TW" dirty="0" smtClean="0">
                <a:solidFill>
                  <a:srgbClr val="00FF00"/>
                </a:solidFill>
              </a:rPr>
              <a:t>do not </a:t>
            </a:r>
            <a:r>
              <a:rPr lang="en-US" altLang="zh-TW" dirty="0" smtClean="0"/>
              <a:t>have a color).</a:t>
            </a:r>
          </a:p>
          <a:p>
            <a:pPr lvl="1"/>
            <a:r>
              <a:rPr lang="en-US" altLang="zh-TW" dirty="0" smtClean="0"/>
              <a:t>The energy diffuses (</a:t>
            </a:r>
            <a:r>
              <a:rPr lang="zh-TW" altLang="en-US" sz="1800" dirty="0">
                <a:effectLst/>
              </a:rPr>
              <a:t>漫射</a:t>
            </a:r>
            <a:r>
              <a:rPr lang="en-US" altLang="zh-TW" dirty="0" smtClean="0">
                <a:effectLst/>
              </a:rPr>
              <a:t>) </a:t>
            </a:r>
            <a:r>
              <a:rPr lang="en-US" altLang="zh-TW" dirty="0" smtClean="0"/>
              <a:t>into the material and reflects randomly from the internal pigment (</a:t>
            </a:r>
            <a:r>
              <a:rPr lang="zh-TW" altLang="en-US" sz="1800" dirty="0" smtClean="0">
                <a:effectLst/>
              </a:rPr>
              <a:t>顏料</a:t>
            </a:r>
            <a:r>
              <a:rPr lang="en-US" altLang="zh-TW" sz="1800" dirty="0" smtClean="0">
                <a:effectLst/>
              </a:rPr>
              <a:t>;</a:t>
            </a:r>
            <a:r>
              <a:rPr lang="zh-TW" altLang="en-US" sz="1800" dirty="0">
                <a:effectLst/>
              </a:rPr>
              <a:t>色素</a:t>
            </a:r>
            <a:r>
              <a:rPr lang="en-US" altLang="zh-TW" dirty="0" smtClean="0"/>
              <a:t>) in the matter. </a:t>
            </a:r>
            <a:r>
              <a:rPr lang="en-US" altLang="zh-TW" dirty="0">
                <a:solidFill>
                  <a:srgbClr val="FFFF00"/>
                </a:solidFill>
              </a:rPr>
              <a:t>(body </a:t>
            </a:r>
            <a:r>
              <a:rPr lang="en-US" altLang="zh-TW" dirty="0" smtClean="0">
                <a:solidFill>
                  <a:srgbClr val="FFFF00"/>
                </a:solidFill>
              </a:rPr>
              <a:t>reflection)</a:t>
            </a:r>
          </a:p>
          <a:p>
            <a:pPr lvl="2"/>
            <a:r>
              <a:rPr lang="en-US" altLang="zh-TW" dirty="0" smtClean="0">
                <a:solidFill>
                  <a:srgbClr val="FFFF00"/>
                </a:solidFill>
              </a:rPr>
              <a:t>Observed color </a:t>
            </a:r>
            <a:r>
              <a:rPr lang="en-US" altLang="zh-TW" dirty="0" smtClean="0"/>
              <a:t>of objects is caused by certain wavelength absorptions (</a:t>
            </a:r>
            <a:r>
              <a:rPr lang="zh-TW" altLang="en-US" sz="1800" dirty="0" smtClean="0">
                <a:effectLst/>
              </a:rPr>
              <a:t>吸收</a:t>
            </a:r>
            <a:r>
              <a:rPr lang="en-US" altLang="zh-TW" dirty="0" smtClean="0">
                <a:effectLst/>
              </a:rPr>
              <a:t>) </a:t>
            </a:r>
            <a:r>
              <a:rPr lang="en-US" altLang="zh-TW" dirty="0" smtClean="0"/>
              <a:t>by pigment particles in dielectrics </a:t>
            </a:r>
            <a:r>
              <a:rPr lang="en-US" altLang="zh-TW" dirty="0"/>
              <a:t>(</a:t>
            </a:r>
            <a:r>
              <a:rPr lang="zh-TW" altLang="zh-TW" sz="1800" dirty="0"/>
              <a:t>電介質 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Physics of color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522" y="4953000"/>
            <a:ext cx="5022694" cy="164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Retina (</a:t>
            </a:r>
            <a:r>
              <a:rPr lang="zh-TW" altLang="zh-TW" sz="2000" dirty="0"/>
              <a:t>視網膜</a:t>
            </a:r>
            <a:r>
              <a:rPr lang="en-US" altLang="zh-TW" dirty="0"/>
              <a:t>) </a:t>
            </a:r>
            <a:r>
              <a:rPr lang="en-US" altLang="zh-TW" dirty="0" smtClean="0"/>
              <a:t>is </a:t>
            </a:r>
            <a:r>
              <a:rPr lang="en-US" altLang="zh-TW" dirty="0"/>
              <a:t>composed of </a:t>
            </a:r>
            <a:r>
              <a:rPr lang="en-US" altLang="zh-TW" dirty="0" smtClean="0"/>
              <a:t>photoreceptors (</a:t>
            </a:r>
            <a:r>
              <a:rPr lang="zh-TW" altLang="en-US" sz="2000" dirty="0">
                <a:effectLst/>
              </a:rPr>
              <a:t>感光</a:t>
            </a:r>
            <a:r>
              <a:rPr lang="zh-TW" altLang="en-US" sz="2000" dirty="0" smtClean="0">
                <a:effectLst/>
              </a:rPr>
              <a:t>器</a:t>
            </a:r>
            <a:r>
              <a:rPr lang="en-US" altLang="zh-TW" dirty="0" smtClean="0">
                <a:effectLst/>
              </a:rPr>
              <a:t>)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r>
              <a:rPr lang="en-US" altLang="zh-TW" dirty="0" smtClean="0"/>
              <a:t>Two </a:t>
            </a:r>
            <a:r>
              <a:rPr lang="en-US" altLang="zh-TW" dirty="0"/>
              <a:t>types </a:t>
            </a:r>
            <a:r>
              <a:rPr lang="en-US" altLang="zh-TW" dirty="0" smtClean="0"/>
              <a:t>of photoreceptors</a:t>
            </a:r>
            <a:endParaRPr lang="en-US" altLang="zh-TW" dirty="0"/>
          </a:p>
          <a:p>
            <a:pPr lvl="1"/>
            <a:r>
              <a:rPr lang="en-US" altLang="zh-TW" sz="2400" dirty="0" smtClean="0">
                <a:solidFill>
                  <a:srgbClr val="FFFF00"/>
                </a:solidFill>
              </a:rPr>
              <a:t>Rods: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sensitive to </a:t>
            </a:r>
            <a:r>
              <a:rPr lang="en-US" altLang="zh-TW" sz="2400" dirty="0" smtClean="0"/>
              <a:t>intensity </a:t>
            </a:r>
            <a:endParaRPr lang="en-US" altLang="zh-TW" sz="2400" dirty="0"/>
          </a:p>
          <a:p>
            <a:pPr lvl="1"/>
            <a:r>
              <a:rPr lang="en-US" altLang="zh-TW" sz="2400" dirty="0">
                <a:solidFill>
                  <a:srgbClr val="FFFF00"/>
                </a:solidFill>
              </a:rPr>
              <a:t>Cones:</a:t>
            </a:r>
            <a:r>
              <a:rPr lang="en-US" altLang="zh-TW" sz="2400" dirty="0"/>
              <a:t> sensitive to color </a:t>
            </a:r>
            <a:endParaRPr lang="en-US" altLang="zh-TW" sz="2400" dirty="0" smtClean="0"/>
          </a:p>
          <a:p>
            <a:pPr lvl="1"/>
            <a:endParaRPr lang="en-US" altLang="zh-TW" sz="2400" dirty="0"/>
          </a:p>
          <a:p>
            <a:pPr marL="365125" lvl="1" indent="0">
              <a:buNone/>
            </a:pPr>
            <a:r>
              <a:rPr lang="en-US" altLang="zh-TW" dirty="0" smtClean="0">
                <a:effectLst/>
              </a:rPr>
              <a:t>PS </a:t>
            </a:r>
            <a:r>
              <a:rPr lang="zh-TW" altLang="en-US" dirty="0" smtClean="0">
                <a:solidFill>
                  <a:srgbClr val="FFC000"/>
                </a:solidFill>
                <a:effectLst/>
              </a:rPr>
              <a:t>視</a:t>
            </a:r>
            <a:r>
              <a:rPr lang="zh-TW" altLang="en-US" dirty="0">
                <a:solidFill>
                  <a:srgbClr val="FFC000"/>
                </a:solidFill>
                <a:effectLst/>
              </a:rPr>
              <a:t>桿細胞</a:t>
            </a:r>
            <a:r>
              <a:rPr lang="en-US" altLang="zh-TW" dirty="0">
                <a:solidFill>
                  <a:srgbClr val="FFC000"/>
                </a:solidFill>
                <a:effectLst/>
              </a:rPr>
              <a:t>(rod cell</a:t>
            </a:r>
            <a:r>
              <a:rPr lang="en-US" altLang="zh-TW" dirty="0" smtClean="0">
                <a:solidFill>
                  <a:srgbClr val="FFC000"/>
                </a:solidFill>
                <a:effectLst/>
              </a:rPr>
              <a:t>) </a:t>
            </a:r>
            <a:r>
              <a:rPr lang="en-US" altLang="zh-TW" dirty="0" err="1" smtClean="0">
                <a:solidFill>
                  <a:srgbClr val="FFC000"/>
                </a:solidFill>
                <a:effectLst/>
              </a:rPr>
              <a:t>v.s</a:t>
            </a:r>
            <a:r>
              <a:rPr lang="en-US" altLang="zh-TW" dirty="0" smtClean="0">
                <a:solidFill>
                  <a:srgbClr val="FFC000"/>
                </a:solidFill>
                <a:effectLst/>
              </a:rPr>
              <a:t>. </a:t>
            </a:r>
            <a:r>
              <a:rPr lang="zh-TW" altLang="en-US" dirty="0" smtClean="0">
                <a:solidFill>
                  <a:srgbClr val="FFC000"/>
                </a:solidFill>
                <a:effectLst/>
              </a:rPr>
              <a:t>視</a:t>
            </a:r>
            <a:r>
              <a:rPr lang="zh-TW" altLang="en-US" dirty="0">
                <a:solidFill>
                  <a:srgbClr val="FFC000"/>
                </a:solidFill>
                <a:effectLst/>
              </a:rPr>
              <a:t>錐細胞</a:t>
            </a:r>
            <a:r>
              <a:rPr lang="en-US" altLang="zh-TW" dirty="0">
                <a:solidFill>
                  <a:srgbClr val="FFC000"/>
                </a:solidFill>
                <a:effectLst/>
              </a:rPr>
              <a:t>(cone cell</a:t>
            </a:r>
            <a:r>
              <a:rPr lang="en-US" altLang="zh-TW" dirty="0" smtClean="0">
                <a:solidFill>
                  <a:srgbClr val="FFC000"/>
                </a:solidFill>
                <a:effectLst/>
              </a:rPr>
              <a:t>)</a:t>
            </a:r>
          </a:p>
          <a:p>
            <a:pPr marL="365125" lvl="1" indent="0">
              <a:buNone/>
            </a:pPr>
            <a:r>
              <a:rPr lang="zh-TW" altLang="en-US" dirty="0">
                <a:effectLst/>
              </a:rPr>
              <a:t>視桿</a:t>
            </a:r>
            <a:r>
              <a:rPr lang="zh-TW" altLang="en-US" dirty="0" smtClean="0">
                <a:effectLst/>
              </a:rPr>
              <a:t>細胞主要與</a:t>
            </a:r>
            <a:r>
              <a:rPr lang="zh-TW" altLang="en-US" dirty="0">
                <a:effectLst/>
              </a:rPr>
              <a:t>暗視覺有關</a:t>
            </a:r>
            <a:r>
              <a:rPr lang="en-US" altLang="zh-TW" dirty="0">
                <a:effectLst/>
              </a:rPr>
              <a:t>( </a:t>
            </a:r>
            <a:r>
              <a:rPr lang="zh-TW" altLang="en-US" dirty="0">
                <a:effectLst/>
              </a:rPr>
              <a:t>對光線的明暗變化</a:t>
            </a:r>
            <a:r>
              <a:rPr lang="zh-TW" altLang="en-US" dirty="0" smtClean="0">
                <a:effectLst/>
              </a:rPr>
              <a:t>、形態</a:t>
            </a:r>
            <a:r>
              <a:rPr lang="zh-TW" altLang="en-US" dirty="0">
                <a:effectLst/>
              </a:rPr>
              <a:t>與移動特別敏感 </a:t>
            </a:r>
            <a:r>
              <a:rPr lang="en-US" altLang="zh-TW" dirty="0" smtClean="0">
                <a:effectLst/>
              </a:rPr>
              <a:t>)</a:t>
            </a:r>
            <a:r>
              <a:rPr lang="zh-TW" altLang="en-US" dirty="0" smtClean="0">
                <a:effectLst/>
              </a:rPr>
              <a:t>，</a:t>
            </a:r>
            <a:r>
              <a:rPr lang="zh-TW" altLang="en-US" dirty="0">
                <a:effectLst/>
              </a:rPr>
              <a:t>分佈在</a:t>
            </a:r>
            <a:r>
              <a:rPr lang="zh-TW" altLang="zh-TW" dirty="0" smtClean="0"/>
              <a:t>視網膜</a:t>
            </a:r>
            <a:r>
              <a:rPr lang="zh-TW" altLang="en-US" dirty="0" smtClean="0">
                <a:effectLst/>
              </a:rPr>
              <a:t>周邊部。</a:t>
            </a:r>
            <a:endParaRPr lang="zh-TW" altLang="en-US" dirty="0">
              <a:effectLst/>
            </a:endParaRPr>
          </a:p>
          <a:p>
            <a:pPr marL="365125" lvl="1" indent="0">
              <a:buNone/>
            </a:pPr>
            <a:r>
              <a:rPr lang="zh-TW" altLang="en-US" dirty="0">
                <a:effectLst/>
              </a:rPr>
              <a:t>視錐</a:t>
            </a:r>
            <a:r>
              <a:rPr lang="zh-TW" altLang="en-US" dirty="0" smtClean="0">
                <a:effectLst/>
              </a:rPr>
              <a:t>細胞則與</a:t>
            </a:r>
            <a:r>
              <a:rPr lang="zh-TW" altLang="en-US" dirty="0">
                <a:effectLst/>
              </a:rPr>
              <a:t>光視覺</a:t>
            </a:r>
            <a:r>
              <a:rPr lang="zh-TW" altLang="en-US" dirty="0" smtClean="0">
                <a:effectLst/>
              </a:rPr>
              <a:t>有關</a:t>
            </a:r>
            <a:r>
              <a:rPr lang="en-US" altLang="zh-TW" dirty="0" smtClean="0">
                <a:effectLst/>
              </a:rPr>
              <a:t>(</a:t>
            </a:r>
            <a:r>
              <a:rPr lang="zh-TW" altLang="en-US" dirty="0" smtClean="0">
                <a:effectLst/>
              </a:rPr>
              <a:t>用來</a:t>
            </a:r>
            <a:r>
              <a:rPr lang="zh-TW" altLang="en-US" dirty="0">
                <a:effectLst/>
              </a:rPr>
              <a:t>辨別色彩，</a:t>
            </a:r>
            <a:r>
              <a:rPr lang="zh-TW" altLang="en-US" dirty="0" smtClean="0">
                <a:effectLst/>
              </a:rPr>
              <a:t>並適合偵測</a:t>
            </a:r>
            <a:r>
              <a:rPr lang="zh-TW" altLang="en-US" dirty="0">
                <a:effectLst/>
              </a:rPr>
              <a:t>各種細節 </a:t>
            </a:r>
            <a:r>
              <a:rPr lang="en-US" altLang="zh-TW" dirty="0" smtClean="0">
                <a:effectLst/>
              </a:rPr>
              <a:t>)</a:t>
            </a:r>
            <a:r>
              <a:rPr lang="zh-TW" altLang="en-US" dirty="0" smtClean="0">
                <a:effectLst/>
              </a:rPr>
              <a:t>，分佈在</a:t>
            </a:r>
            <a:r>
              <a:rPr lang="zh-TW" altLang="zh-TW" dirty="0" smtClean="0"/>
              <a:t>視網膜</a:t>
            </a:r>
            <a:r>
              <a:rPr lang="zh-TW" altLang="en-US" dirty="0" smtClean="0">
                <a:effectLst/>
              </a:rPr>
              <a:t>中心</a:t>
            </a:r>
            <a:r>
              <a:rPr lang="zh-TW" altLang="en-US" dirty="0">
                <a:effectLst/>
              </a:rPr>
              <a:t>部，</a:t>
            </a:r>
            <a:r>
              <a:rPr lang="zh-TW" altLang="en-US" dirty="0" smtClean="0">
                <a:effectLst/>
              </a:rPr>
              <a:t>中央小凹</a:t>
            </a:r>
            <a:r>
              <a:rPr lang="en-US" altLang="zh-TW" dirty="0" smtClean="0">
                <a:effectLst/>
              </a:rPr>
              <a:t>( </a:t>
            </a:r>
            <a:r>
              <a:rPr lang="en-US" altLang="zh-TW" dirty="0" err="1" smtClean="0">
                <a:effectLst/>
              </a:rPr>
              <a:t>foveola</a:t>
            </a:r>
            <a:r>
              <a:rPr lang="en-US" altLang="zh-TW" dirty="0">
                <a:effectLst/>
              </a:rPr>
              <a:t> </a:t>
            </a:r>
            <a:r>
              <a:rPr lang="en-US" altLang="zh-TW" dirty="0" smtClean="0">
                <a:effectLst/>
              </a:rPr>
              <a:t>)</a:t>
            </a:r>
            <a:r>
              <a:rPr lang="zh-TW" altLang="en-US" dirty="0" smtClean="0">
                <a:effectLst/>
              </a:rPr>
              <a:t>只有</a:t>
            </a:r>
            <a:r>
              <a:rPr lang="zh-TW" altLang="en-US" dirty="0">
                <a:effectLst/>
              </a:rPr>
              <a:t>視錐</a:t>
            </a:r>
            <a:r>
              <a:rPr lang="zh-TW" altLang="en-US" dirty="0" smtClean="0">
                <a:effectLst/>
              </a:rPr>
              <a:t>細胞。</a:t>
            </a:r>
            <a:endParaRPr lang="zh-TW" altLang="en-US" dirty="0">
              <a:effectLst/>
            </a:endParaRPr>
          </a:p>
          <a:p>
            <a:pPr marL="365125" lvl="1" indent="0">
              <a:buNone/>
            </a:pPr>
            <a:endParaRPr lang="en-US" altLang="zh-TW" sz="2400" dirty="0">
              <a:effectLst/>
            </a:endParaRPr>
          </a:p>
          <a:p>
            <a:pPr marL="365125" lvl="1" indent="0">
              <a:buNone/>
            </a:pPr>
            <a:endParaRPr lang="en-US" altLang="zh-TW" sz="2400" dirty="0"/>
          </a:p>
          <a:p>
            <a:pPr lvl="1"/>
            <a:endParaRPr lang="zh-TW" altLang="en-US" dirty="0"/>
          </a:p>
          <a:p>
            <a:endParaRPr lang="en-US" altLang="zh-TW" dirty="0">
              <a:latin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Color perceived by humans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04426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Types of cones:  L(</a:t>
            </a:r>
            <a:r>
              <a:rPr lang="en-US" altLang="zh-TW" dirty="0" smtClean="0">
                <a:solidFill>
                  <a:srgbClr val="FF0000"/>
                </a:solidFill>
              </a:rPr>
              <a:t>red</a:t>
            </a:r>
            <a:r>
              <a:rPr lang="en-US" altLang="zh-TW" dirty="0" smtClean="0"/>
              <a:t>), M(</a:t>
            </a:r>
            <a:r>
              <a:rPr lang="en-US" altLang="zh-TW" dirty="0" smtClean="0">
                <a:solidFill>
                  <a:srgbClr val="00FF00"/>
                </a:solidFill>
              </a:rPr>
              <a:t>green</a:t>
            </a:r>
            <a:r>
              <a:rPr lang="en-US" altLang="zh-TW" dirty="0" smtClean="0"/>
              <a:t>), S(</a:t>
            </a:r>
            <a:r>
              <a:rPr lang="en-US" altLang="zh-TW" dirty="0" smtClean="0">
                <a:solidFill>
                  <a:srgbClr val="0101FF"/>
                </a:solidFill>
              </a:rPr>
              <a:t>blue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sz="2400" dirty="0" smtClean="0"/>
              <a:t>The figure shows </a:t>
            </a:r>
            <a:r>
              <a:rPr lang="en-US" altLang="zh-TW" sz="2400" dirty="0" smtClean="0">
                <a:solidFill>
                  <a:srgbClr val="FFC000"/>
                </a:solidFill>
              </a:rPr>
              <a:t>relative sensitivity </a:t>
            </a:r>
            <a:r>
              <a:rPr lang="en-US" altLang="zh-TW" sz="2400" dirty="0" smtClean="0"/>
              <a:t>of S, M, L cones of the human eye to wavelength.</a:t>
            </a:r>
          </a:p>
          <a:p>
            <a:endParaRPr lang="zh-TW" alt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perceived by humans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140619"/>
              </p:ext>
            </p:extLst>
          </p:nvPr>
        </p:nvGraphicFramePr>
        <p:xfrm>
          <a:off x="2133600" y="3124200"/>
          <a:ext cx="4292600" cy="219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7" name="PhotoImpact" r:id="rId3" imgW="4292280" imgH="2197080" progId="PI3.Image">
                  <p:embed/>
                </p:oleObj>
              </mc:Choice>
              <mc:Fallback>
                <p:oleObj name="PhotoImpact" r:id="rId3" imgW="4292280" imgH="219708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33600" y="3124200"/>
                        <a:ext cx="4292600" cy="219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057400" y="5582839"/>
            <a:ext cx="4860544" cy="73866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 smtClean="0"/>
              <a:t>色盲資訊</a:t>
            </a:r>
            <a:endParaRPr lang="en-US" altLang="zh-TW" sz="1400" dirty="0" smtClean="0"/>
          </a:p>
          <a:p>
            <a:r>
              <a:rPr lang="en-US" altLang="zh-TW" sz="1400" dirty="0" smtClean="0"/>
              <a:t>http</a:t>
            </a:r>
            <a:r>
              <a:rPr lang="en-US" altLang="zh-TW" sz="1400" dirty="0"/>
              <a:t>://blog.fourdesire.com/2014/12/11/wo-he-ni-you-dian-bu-yang-zhen-dui-se-mang-zhe-de-ti-tie-she-ji/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  <a:latin typeface="+mj-lt"/>
                    <a:ea typeface="+mj-ea"/>
                    <a:cs typeface="+mj-cs"/>
                  </a:rPr>
                  <a:t>RGB </a:t>
                </a:r>
                <a:r>
                  <a:rPr lang="en-US" altLang="zh-TW" dirty="0">
                    <a:solidFill>
                      <a:srgbClr val="FFFF00"/>
                    </a:solidFill>
                    <a:latin typeface="+mj-lt"/>
                    <a:ea typeface="+mj-ea"/>
                    <a:cs typeface="+mj-cs"/>
                  </a:rPr>
                  <a:t>c</a:t>
                </a:r>
                <a:r>
                  <a:rPr lang="en-US" altLang="zh-TW" dirty="0" smtClean="0">
                    <a:solidFill>
                      <a:srgbClr val="FFFF00"/>
                    </a:solidFill>
                    <a:latin typeface="+mj-lt"/>
                    <a:ea typeface="+mj-ea"/>
                    <a:cs typeface="+mj-cs"/>
                  </a:rPr>
                  <a:t>olor space</a:t>
                </a:r>
              </a:p>
              <a:p>
                <a:pPr lvl="1"/>
                <a:r>
                  <a:rPr lang="en-US" altLang="zh-TW" dirty="0" smtClean="0">
                    <a:latin typeface="+mj-lt"/>
                    <a:ea typeface="+mj-ea"/>
                    <a:cs typeface="+mj-cs"/>
                  </a:rPr>
                  <a:t>Given primary colors </a:t>
                </a:r>
                <a:r>
                  <a:rPr lang="en-US" altLang="zh-TW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TW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TW" dirty="0">
                    <a:latin typeface="+mj-lt"/>
                    <a:ea typeface="+mj-ea"/>
                    <a:cs typeface="+mj-cs"/>
                  </a:rPr>
                  <a:t>, then </a:t>
                </a:r>
                <a:r>
                  <a:rPr lang="en-US" altLang="zh-TW" dirty="0">
                    <a:solidFill>
                      <a:srgbClr val="FFC000"/>
                    </a:solidFill>
                    <a:latin typeface="+mj-lt"/>
                    <a:ea typeface="+mj-ea"/>
                    <a:cs typeface="+mj-cs"/>
                  </a:rPr>
                  <a:t>color matching functions </a:t>
                </a:r>
                <a:r>
                  <a:rPr lang="en-US" altLang="zh-TW" dirty="0">
                    <a:latin typeface="+mj-lt"/>
                    <a:ea typeface="+mj-ea"/>
                    <a:cs typeface="+mj-cs"/>
                  </a:rPr>
                  <a:t>can be obtained </a:t>
                </a:r>
                <a:r>
                  <a:rPr lang="en-US" altLang="zh-TW" dirty="0" smtClean="0">
                    <a:latin typeface="+mj-lt"/>
                    <a:ea typeface="+mj-ea"/>
                    <a:cs typeface="+mj-cs"/>
                  </a:rPr>
                  <a:t>by</a:t>
                </a:r>
              </a:p>
              <a:p>
                <a:pPr marL="365125" lvl="1" indent="0">
                  <a:buNone/>
                </a:pPr>
                <a:r>
                  <a:rPr lang="en-US" altLang="zh-TW" sz="240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sz="2400" dirty="0" smtClean="0"/>
                  <a:t>; </a:t>
                </a:r>
              </a:p>
              <a:p>
                <a:pPr marL="365125" lvl="1" indent="0">
                  <a:buNone/>
                </a:pPr>
                <a:r>
                  <a:rPr lang="en-US" altLang="zh-TW" sz="2400" dirty="0"/>
                  <a:t> </a:t>
                </a:r>
                <a:r>
                  <a:rPr lang="en-US" altLang="zh-TW" sz="2400" dirty="0" smtClean="0"/>
                  <a:t> </a:t>
                </a:r>
                <a:r>
                  <a:rPr lang="en-US" altLang="zh-TW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altLang="zh-TW" dirty="0" smtClean="0">
                    <a:latin typeface="+mj-lt"/>
                    <a:ea typeface="+mj-ea"/>
                    <a:cs typeface="+mj-cs"/>
                  </a:rPr>
                  <a:t> may be negative.</a:t>
                </a:r>
                <a:endParaRPr lang="zh-TW" altLang="en-US" dirty="0"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perceived by humans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36866" name="Picture 2" descr="C:\Documents and Settings\altit\Desktop\Sonka 4e Jpegs\93607_ch02\Figure 2.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5" y="3819600"/>
            <a:ext cx="7420550" cy="217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www.itp.uni-hannover.de/~zawischa/ITP/bildchen/rgbl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352" y="3819600"/>
            <a:ext cx="3637123" cy="22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587240" y="6068433"/>
            <a:ext cx="4251960" cy="26161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100" dirty="0"/>
              <a:t>https://www.itp.uni-hannover.de/~zawischa/ITP/colmetr.html</a:t>
            </a:r>
          </a:p>
        </p:txBody>
      </p: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534400" cy="465297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 smtClean="0"/>
                  <a:t>CIE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XYZ color space</a:t>
                </a:r>
              </a:p>
              <a:p>
                <a:pPr lvl="1"/>
                <a:r>
                  <a:rPr lang="en-US" altLang="zh-TW" dirty="0" smtClean="0"/>
                  <a:t>CIE: </a:t>
                </a:r>
                <a:r>
                  <a:rPr lang="en-US" altLang="zh-TW" dirty="0"/>
                  <a:t>an organization responsible for color standard</a:t>
                </a:r>
              </a:p>
              <a:p>
                <a:pPr lvl="2"/>
                <a:r>
                  <a:rPr lang="en-US" altLang="zh-TW" dirty="0" smtClean="0">
                    <a:effectLst/>
                  </a:rPr>
                  <a:t>Commission </a:t>
                </a:r>
                <a:r>
                  <a:rPr lang="en-US" altLang="zh-TW" dirty="0" err="1">
                    <a:effectLst/>
                  </a:rPr>
                  <a:t>internationale</a:t>
                </a:r>
                <a:r>
                  <a:rPr lang="en-US" altLang="zh-TW" dirty="0">
                    <a:effectLst/>
                  </a:rPr>
                  <a:t> de </a:t>
                </a:r>
                <a:r>
                  <a:rPr lang="en-US" altLang="zh-TW" dirty="0" err="1" smtClean="0">
                    <a:effectLst/>
                  </a:rPr>
                  <a:t>l'éclairage</a:t>
                </a:r>
                <a:r>
                  <a:rPr lang="en-US" altLang="zh-TW" dirty="0" smtClean="0">
                    <a:effectLst/>
                  </a:rPr>
                  <a:t> (French)</a:t>
                </a:r>
              </a:p>
              <a:p>
                <a:pPr lvl="2"/>
                <a:r>
                  <a:rPr lang="en-US" altLang="zh-TW" dirty="0" smtClean="0">
                    <a:effectLst/>
                  </a:rPr>
                  <a:t>International </a:t>
                </a:r>
                <a:r>
                  <a:rPr lang="en-US" altLang="zh-TW" dirty="0">
                    <a:effectLst/>
                  </a:rPr>
                  <a:t>Commission on Illumination</a:t>
                </a:r>
                <a:endParaRPr lang="en-US" altLang="zh-TW" dirty="0" smtClean="0">
                  <a:effectLst/>
                </a:endParaRPr>
              </a:p>
              <a:p>
                <a:pPr lvl="2"/>
                <a:r>
                  <a:rPr lang="zh-TW" altLang="zh-TW" sz="1800" dirty="0" smtClean="0"/>
                  <a:t>國際</a:t>
                </a:r>
                <a:r>
                  <a:rPr lang="zh-TW" altLang="zh-TW" sz="1800" dirty="0"/>
                  <a:t>照明</a:t>
                </a:r>
                <a:r>
                  <a:rPr lang="zh-TW" altLang="zh-TW" sz="1800" dirty="0" smtClean="0"/>
                  <a:t>委員會</a:t>
                </a:r>
                <a:r>
                  <a:rPr lang="en-US" altLang="zh-TW" dirty="0" smtClean="0"/>
                  <a:t> </a:t>
                </a:r>
              </a:p>
              <a:p>
                <a:pPr lvl="1"/>
                <a:r>
                  <a:rPr lang="en-US" altLang="zh-TW" dirty="0" smtClean="0"/>
                  <a:t>XYZ</a:t>
                </a:r>
              </a:p>
              <a:p>
                <a:pPr lvl="2"/>
                <a:r>
                  <a:rPr lang="en-US" altLang="zh-TW" dirty="0" smtClean="0"/>
                  <a:t>Y: brightness (luminance)</a:t>
                </a:r>
              </a:p>
              <a:p>
                <a:pPr lvl="2"/>
                <a:r>
                  <a:rPr lang="en-US" altLang="zh-TW" dirty="0" smtClean="0"/>
                  <a:t>The actual color is a mixture of </a:t>
                </a:r>
                <a:endParaRPr lang="en-US" altLang="zh-TW" dirty="0"/>
              </a:p>
              <a:p>
                <a:pPr marL="365125" lvl="1" indent="0">
                  <a:buNone/>
                </a:pPr>
                <a:r>
                  <a:rPr lang="en-US" altLang="zh-TW" dirty="0" smtClean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TW" dirty="0" smtClean="0"/>
                  <a:t> </a:t>
                </a:r>
              </a:p>
              <a:p>
                <a:pPr marL="365125" lvl="1" indent="0"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        where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0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dirty="0" smtClean="0"/>
                  <a:t> are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           weights in the mixture</a:t>
                </a:r>
                <a:endParaRPr lang="en-US" altLang="zh-TW" dirty="0"/>
              </a:p>
              <a:p>
                <a:pPr marL="365125" lvl="1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534400" cy="4652973"/>
              </a:xfrm>
              <a:blipFill>
                <a:blip r:embed="rId2"/>
                <a:stretch>
                  <a:fillRect l="-2214" t="-61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perceived by humans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37890" name="Picture 2" descr="C:\Documents and Settings\altit\Desktop\Sonka 4e Jpegs\93607_ch02\Figure 2.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196" y="3462305"/>
            <a:ext cx="3416808" cy="283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s://www.itp.uni-hannover.de/~zawischa/ITP/bildchen/spekt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196" y="3462305"/>
            <a:ext cx="3416808" cy="285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884565" y="5689089"/>
            <a:ext cx="4251198" cy="64633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200" dirty="0"/>
              <a:t>CIE </a:t>
            </a:r>
            <a:r>
              <a:rPr lang="en-US" altLang="zh-TW" sz="1200" dirty="0">
                <a:solidFill>
                  <a:srgbClr val="FFFF00"/>
                </a:solidFill>
              </a:rPr>
              <a:t>XYZ color space</a:t>
            </a:r>
          </a:p>
          <a:p>
            <a:r>
              <a:rPr lang="zh-TW" altLang="en-US" sz="1200" dirty="0" smtClean="0"/>
              <a:t>https</a:t>
            </a:r>
            <a:r>
              <a:rPr lang="zh-TW" altLang="en-US" sz="1200" dirty="0"/>
              <a:t>://zh.wikipedia.org/wiki/CIE1931%E8%89%B2%E5%BD%A9%E7%A9%BA%E9%97%B4</a:t>
            </a:r>
          </a:p>
        </p:txBody>
      </p: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228600" y="1524000"/>
            <a:ext cx="8534400" cy="4612806"/>
          </a:xfrm>
        </p:spPr>
        <p:txBody>
          <a:bodyPr/>
          <a:lstStyle/>
          <a:p>
            <a:pPr lvl="0"/>
            <a:r>
              <a:rPr lang="en-US" altLang="zh-TW" dirty="0" smtClean="0">
                <a:solidFill>
                  <a:srgbClr val="FFFF00"/>
                </a:solidFill>
              </a:rPr>
              <a:t>Color </a:t>
            </a:r>
            <a:r>
              <a:rPr lang="en-US" altLang="zh-TW" dirty="0">
                <a:solidFill>
                  <a:srgbClr val="FFFF00"/>
                </a:solidFill>
              </a:rPr>
              <a:t>gamut (</a:t>
            </a:r>
            <a:r>
              <a:rPr lang="zh-TW" altLang="zh-TW" dirty="0">
                <a:solidFill>
                  <a:srgbClr val="FFFF00"/>
                </a:solidFill>
              </a:rPr>
              <a:t>色域</a:t>
            </a:r>
            <a:r>
              <a:rPr lang="en-US" altLang="zh-TW" dirty="0" smtClean="0">
                <a:solidFill>
                  <a:srgbClr val="FFFF00"/>
                </a:solidFill>
              </a:rPr>
              <a:t>)</a:t>
            </a:r>
          </a:p>
          <a:p>
            <a:pPr lvl="1"/>
            <a:r>
              <a:rPr lang="en-US" altLang="zh-TW" dirty="0" smtClean="0"/>
              <a:t>The subspace of colors perceivable by humans is called the color gamut.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perceived by humans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38914" name="Picture 2" descr="C:\Documents and Settings\altit\Desktop\Sonka 4e Jpegs\93607_ch02\Figure 2.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0"/>
            <a:ext cx="2497137" cy="2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cdn.soundandvision.com/images/b0066645_55e06f5d6119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032760"/>
            <a:ext cx="3964011" cy="280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506005" y="5905973"/>
            <a:ext cx="5256995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200" dirty="0"/>
              <a:t>http://www.avsforum.com/forum/465-high-dynamic-range-hdr-wide-color-gamut-wcg/2442082-hdr-misconceptions-still-prevail-3.html</a:t>
            </a:r>
          </a:p>
        </p:txBody>
      </p: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TW" dirty="0" smtClean="0">
                    <a:effectLst/>
                  </a:rPr>
                  <a:t>The CIE 1931 color </a:t>
                </a:r>
                <a:r>
                  <a:rPr lang="en-US" altLang="zh-TW" dirty="0">
                    <a:effectLst/>
                  </a:rPr>
                  <a:t>space </a:t>
                </a:r>
                <a:r>
                  <a:rPr lang="en-US" altLang="zh-TW" dirty="0">
                    <a:solidFill>
                      <a:srgbClr val="FFC000"/>
                    </a:solidFill>
                    <a:effectLst/>
                  </a:rPr>
                  <a:t>chromaticity </a:t>
                </a:r>
                <a:r>
                  <a:rPr lang="en-US" altLang="zh-TW" dirty="0" smtClean="0">
                    <a:solidFill>
                      <a:srgbClr val="FFC000"/>
                    </a:solidFill>
                    <a:effectLst/>
                  </a:rPr>
                  <a:t>diagram </a:t>
                </a:r>
                <a:r>
                  <a:rPr lang="en-US" altLang="zh-TW" dirty="0" smtClean="0">
                    <a:effectLst/>
                  </a:rPr>
                  <a:t>(</a:t>
                </a:r>
                <a:r>
                  <a:rPr lang="zh-TW" altLang="en-US" dirty="0">
                    <a:effectLst/>
                  </a:rPr>
                  <a:t>色度</a:t>
                </a:r>
                <a:r>
                  <a:rPr lang="zh-TW" altLang="en-US" dirty="0" smtClean="0">
                    <a:effectLst/>
                  </a:rPr>
                  <a:t>圖</a:t>
                </a:r>
                <a:r>
                  <a:rPr lang="en-US" altLang="zh-TW" dirty="0" smtClean="0">
                    <a:effectLst/>
                  </a:rPr>
                  <a:t>)</a:t>
                </a:r>
              </a:p>
              <a:p>
                <a:pPr lvl="1"/>
                <a:r>
                  <a:rPr lang="en-US" altLang="zh-TW" dirty="0" smtClean="0">
                    <a:effectLst/>
                  </a:rPr>
                  <a:t>CIE chromaticity diagram is a projection of XYZ color space into a plane.</a:t>
                </a:r>
              </a:p>
              <a:p>
                <a:pPr lvl="1"/>
                <a:r>
                  <a:rPr lang="en-US" altLang="zh-TW" dirty="0" smtClean="0">
                    <a:effectLst/>
                  </a:rPr>
                  <a:t>The </a:t>
                </a:r>
                <a:r>
                  <a:rPr lang="en-US" altLang="zh-TW" dirty="0" smtClean="0">
                    <a:solidFill>
                      <a:srgbClr val="FFC000"/>
                    </a:solidFill>
                    <a:effectLst/>
                  </a:rPr>
                  <a:t>triangle</a:t>
                </a:r>
                <a:r>
                  <a:rPr lang="en-US" altLang="zh-TW" dirty="0" smtClean="0">
                    <a:effectLst/>
                  </a:rPr>
                  <a:t> depicts a subset </a:t>
                </a:r>
                <a:br>
                  <a:rPr lang="en-US" altLang="zh-TW" dirty="0" smtClean="0">
                    <a:effectLst/>
                  </a:rPr>
                </a:br>
                <a:r>
                  <a:rPr lang="en-US" altLang="zh-TW" dirty="0" smtClean="0">
                    <a:effectLst/>
                  </a:rPr>
                  <a:t>of colors spanned by red, </a:t>
                </a:r>
                <a:br>
                  <a:rPr lang="en-US" altLang="zh-TW" dirty="0" smtClean="0">
                    <a:effectLst/>
                  </a:rPr>
                </a:br>
                <a:r>
                  <a:rPr lang="en-US" altLang="zh-TW" dirty="0" smtClean="0">
                    <a:effectLst/>
                  </a:rPr>
                  <a:t>green, and blue. These are </a:t>
                </a:r>
                <a:br>
                  <a:rPr lang="en-US" altLang="zh-TW" dirty="0" smtClean="0">
                    <a:effectLst/>
                  </a:rPr>
                </a:br>
                <a:r>
                  <a:rPr lang="en-US" altLang="zh-TW" dirty="0" smtClean="0">
                    <a:solidFill>
                      <a:srgbClr val="FFC000"/>
                    </a:solidFill>
                    <a:effectLst/>
                  </a:rPr>
                  <a:t>TV colors</a:t>
                </a:r>
                <a:r>
                  <a:rPr lang="en-US" altLang="zh-TW" dirty="0" smtClean="0">
                    <a:effectLst/>
                  </a:rPr>
                  <a:t>, i.e., all possible </a:t>
                </a:r>
                <a:br>
                  <a:rPr lang="en-US" altLang="zh-TW" dirty="0" smtClean="0">
                    <a:effectLst/>
                  </a:rPr>
                </a:br>
                <a:r>
                  <a:rPr lang="en-US" altLang="zh-TW" dirty="0" smtClean="0">
                    <a:effectLst/>
                  </a:rPr>
                  <a:t>colors, which can be seen </a:t>
                </a:r>
                <a:br>
                  <a:rPr lang="en-US" altLang="zh-TW" dirty="0" smtClean="0">
                    <a:effectLst/>
                  </a:rPr>
                </a:br>
                <a:r>
                  <a:rPr lang="en-US" altLang="zh-TW" dirty="0" smtClean="0">
                    <a:effectLst/>
                  </a:rPr>
                  <a:t>on a CRT display.</a:t>
                </a:r>
              </a:p>
              <a:p>
                <a:pPr lvl="1"/>
                <a:r>
                  <a:rPr lang="en-US" altLang="zh-TW" dirty="0"/>
                  <a:t>Given </a:t>
                </a:r>
                <a:r>
                  <a:rPr lang="en-US" altLang="zh-TW" dirty="0" smtClean="0"/>
                  <a:t>X, Y, Z, then </a:t>
                </a:r>
                <a:r>
                  <a:rPr lang="en-US" altLang="zh-TW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TW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y, z</a:t>
                </a:r>
                <a:r>
                  <a:rPr lang="en-US" altLang="zh-TW" dirty="0" smtClean="0"/>
                  <a:t> </a:t>
                </a:r>
                <a:r>
                  <a:rPr lang="en-US" altLang="zh-TW" dirty="0"/>
                  <a:t>can </a:t>
                </a:r>
                <a:r>
                  <a:rPr lang="en-US" altLang="zh-TW" dirty="0" smtClean="0"/>
                  <a:t>be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 </a:t>
                </a:r>
                <a:r>
                  <a:rPr lang="en-US" altLang="zh-TW" dirty="0"/>
                  <a:t>obtained by</a:t>
                </a:r>
              </a:p>
              <a:p>
                <a:pPr marL="365125" lvl="1" indent="0">
                  <a:buNone/>
                </a:pPr>
                <a:r>
                  <a:rPr lang="en-US" altLang="zh-TW" sz="240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altLang="zh-TW" sz="2400" dirty="0" smtClean="0"/>
                  <a:t>;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endParaRPr lang="en-US" altLang="zh-TW" sz="2400" dirty="0"/>
              </a:p>
              <a:p>
                <a:pPr marL="365125" lvl="1" indent="0">
                  <a:buNone/>
                </a:pPr>
                <a:r>
                  <a:rPr lang="en-US" altLang="zh-TW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zh-TW" altLang="en-US" sz="19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7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perceived by humans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772993"/>
            <a:ext cx="3505200" cy="336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Sampling</a:t>
            </a:r>
          </a:p>
          <a:p>
            <a:pPr lvl="1"/>
            <a:r>
              <a:rPr lang="en-US" altLang="zh-TW" dirty="0" smtClean="0"/>
              <a:t>A continuous image is digitized at sampling points.</a:t>
            </a:r>
          </a:p>
          <a:p>
            <a:pPr lvl="2"/>
            <a:r>
              <a:rPr lang="en-US" altLang="zh-TW" dirty="0" smtClean="0"/>
              <a:t>These sampling points are ordered in the plane, and their geometric relation is called the </a:t>
            </a:r>
            <a:r>
              <a:rPr lang="en-US" altLang="zh-TW" dirty="0" smtClean="0">
                <a:solidFill>
                  <a:srgbClr val="FFC000"/>
                </a:solidFill>
              </a:rPr>
              <a:t>grid</a:t>
            </a:r>
            <a:r>
              <a:rPr lang="en-US" altLang="zh-TW" dirty="0" smtClean="0"/>
              <a:t>.</a:t>
            </a:r>
          </a:p>
          <a:p>
            <a:pPr lvl="2"/>
            <a:r>
              <a:rPr lang="en-US" altLang="zh-TW" dirty="0" smtClean="0">
                <a:solidFill>
                  <a:srgbClr val="FFC000"/>
                </a:solidFill>
              </a:rPr>
              <a:t>Grids</a:t>
            </a:r>
            <a:r>
              <a:rPr lang="en-US" altLang="zh-TW" dirty="0" smtClean="0"/>
              <a:t> used in practice are usually </a:t>
            </a:r>
            <a:r>
              <a:rPr lang="en-US" altLang="zh-TW" dirty="0" smtClean="0">
                <a:solidFill>
                  <a:srgbClr val="FFC000"/>
                </a:solidFill>
              </a:rPr>
              <a:t>square</a:t>
            </a:r>
            <a:r>
              <a:rPr lang="en-US" altLang="zh-TW" dirty="0" smtClean="0"/>
              <a:t> or </a:t>
            </a:r>
            <a:r>
              <a:rPr lang="en-US" altLang="zh-TW" dirty="0" smtClean="0">
                <a:solidFill>
                  <a:srgbClr val="FFC000"/>
                </a:solidFill>
              </a:rPr>
              <a:t>hexagonal</a:t>
            </a:r>
            <a:r>
              <a:rPr lang="en-US" altLang="zh-TW" dirty="0" smtClean="0"/>
              <a:t>.</a:t>
            </a:r>
          </a:p>
          <a:p>
            <a:pPr lvl="2"/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</a:t>
            </a:r>
            <a:r>
              <a:rPr lang="en-US" altLang="zh-TW" dirty="0" smtClean="0"/>
              <a:t>digitization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graphicFrame>
        <p:nvGraphicFramePr>
          <p:cNvPr id="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65811"/>
              </p:ext>
            </p:extLst>
          </p:nvPr>
        </p:nvGraphicFramePr>
        <p:xfrm>
          <a:off x="2514600" y="4108600"/>
          <a:ext cx="3886200" cy="2003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" name="PhotoImpact" r:id="rId3" imgW="3990476" imgH="2057143" progId="PI3.Image">
                  <p:embed/>
                </p:oleObj>
              </mc:Choice>
              <mc:Fallback>
                <p:oleObj name="PhotoImpact" r:id="rId3" imgW="3990476" imgH="2057143" progId="PI3.Image">
                  <p:embed/>
                  <p:pic>
                    <p:nvPicPr>
                      <p:cNvPr id="5429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108600"/>
                        <a:ext cx="3886200" cy="20038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Display and printing devices use three selected real primary colors.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perceived by humans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grpSp>
        <p:nvGrpSpPr>
          <p:cNvPr id="7" name="群組 6"/>
          <p:cNvGrpSpPr/>
          <p:nvPr/>
        </p:nvGrpSpPr>
        <p:grpSpPr>
          <a:xfrm>
            <a:off x="1012405" y="2929128"/>
            <a:ext cx="7271590" cy="3398471"/>
            <a:chOff x="1012405" y="2929128"/>
            <a:chExt cx="7271590" cy="3398471"/>
          </a:xfrm>
        </p:grpSpPr>
        <p:pic>
          <p:nvPicPr>
            <p:cNvPr id="40962" name="Picture 2" descr="C:\Documents and Settings\altit\Desktop\Sonka 4e Jpegs\93607_ch02\Figure 2.3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405" y="2929128"/>
              <a:ext cx="7271590" cy="339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407" y="2937511"/>
              <a:ext cx="2416594" cy="262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4170" y="2929128"/>
              <a:ext cx="2409825" cy="262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0" y="2929128"/>
              <a:ext cx="2445169" cy="262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RGB color space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Color spaces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41986" name="Picture 2" descr="C:\Documents and Settings\altit\Desktop\Sonka 4e Jpegs\93607_ch02\Figure 2.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66217"/>
            <a:ext cx="8387950" cy="307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681917"/>
            <a:ext cx="31877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1"/>
                <a:ext cx="8534400" cy="4191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sz="2000" dirty="0" smtClean="0"/>
                  <a:t>One of the transformations between RGB and XYZ color space</a:t>
                </a:r>
              </a:p>
              <a:p>
                <a:pPr marL="0" indent="0">
                  <a:buNone/>
                </a:pPr>
                <a:r>
                  <a:rPr lang="en-US" altLang="zh-TW" sz="2000" dirty="0" smtClean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.24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−1.54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−0.50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−0.98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1.88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0.04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0.06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−0.20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1.06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000" dirty="0" smtClean="0"/>
                  <a:t>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.41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0.36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0.18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0.21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0.72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0.07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0.0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0.12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000" dirty="0" smtClean="0"/>
              </a:p>
              <a:p>
                <a:r>
                  <a:rPr lang="en-US" altLang="zh-TW" sz="2000" dirty="0" smtClean="0">
                    <a:solidFill>
                      <a:srgbClr val="FFFF00"/>
                    </a:solidFill>
                  </a:rPr>
                  <a:t>CMY color space</a:t>
                </a:r>
                <a:r>
                  <a:rPr lang="en-US" altLang="zh-TW" sz="2000" dirty="0" smtClean="0"/>
                  <a:t> (Cyan, Magenta, Yellow)</a:t>
                </a:r>
              </a:p>
              <a:p>
                <a:pPr lvl="1"/>
                <a:r>
                  <a:rPr lang="en-US" altLang="zh-TW" dirty="0" smtClean="0"/>
                  <a:t>CMY color model uses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subtractive color mixing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which is used in printing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processes.</a:t>
                </a:r>
              </a:p>
              <a:p>
                <a:pPr lvl="1"/>
                <a:r>
                  <a:rPr lang="en-US" altLang="zh-TW" dirty="0" smtClean="0"/>
                  <a:t>CMYK (K: black) stores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ink values for black in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addition.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1"/>
                <a:ext cx="8534400" cy="4191000"/>
              </a:xfrm>
              <a:blipFill>
                <a:blip r:embed="rId2"/>
                <a:stretch>
                  <a:fillRect l="-1714" t="-56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</a:t>
            </a:r>
            <a:r>
              <a:rPr lang="en-US" altLang="zh-TW" dirty="0" smtClean="0"/>
              <a:t>spaces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614416" y="3283516"/>
            <a:ext cx="3110484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200" dirty="0"/>
              <a:t>https://www.w3schools.com/colors/colors_converter.asp</a:t>
            </a:r>
            <a:endParaRPr lang="zh-TW" altLang="en-US" sz="1200" dirty="0"/>
          </a:p>
        </p:txBody>
      </p:sp>
      <p:pic>
        <p:nvPicPr>
          <p:cNvPr id="14340" name="Picture 4" descr="https://intranet.mcad.edu/sites/default/files/userimages/Service__Bureau/subtractive-additiv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871967"/>
            <a:ext cx="4229100" cy="24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609600" y="5547105"/>
            <a:ext cx="3764984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zh-TW" sz="1200" dirty="0"/>
              <a:t>減色</a:t>
            </a:r>
            <a:r>
              <a:rPr lang="zh-TW" altLang="zh-TW" sz="1200" dirty="0" smtClean="0"/>
              <a:t>法</a:t>
            </a:r>
            <a:r>
              <a:rPr lang="zh-TW" altLang="en-US" sz="1400" dirty="0" smtClean="0"/>
              <a:t>https</a:t>
            </a:r>
            <a:r>
              <a:rPr lang="zh-TW" altLang="en-US" sz="1400" dirty="0"/>
              <a:t>://zh.wikipedia.org/wiki/%E6%B8%9B%E8%89%B2%E6%B3%95</a:t>
            </a:r>
          </a:p>
        </p:txBody>
      </p:sp>
    </p:spTree>
    <p:extLst>
      <p:ext uri="{BB962C8B-B14F-4D97-AF65-F5344CB8AC3E}">
        <p14:creationId xmlns:p14="http://schemas.microsoft.com/office/powerpoint/2010/main" val="670631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HSV color model (</a:t>
            </a:r>
            <a:r>
              <a:rPr lang="en-US" altLang="zh-TW" dirty="0" smtClean="0">
                <a:solidFill>
                  <a:srgbClr val="FFC000"/>
                </a:solidFill>
              </a:rPr>
              <a:t>Hue</a:t>
            </a:r>
            <a:r>
              <a:rPr lang="en-US" altLang="zh-TW" dirty="0" smtClean="0"/>
              <a:t>, </a:t>
            </a:r>
            <a:r>
              <a:rPr lang="en-US" altLang="zh-TW" dirty="0" smtClean="0">
                <a:solidFill>
                  <a:srgbClr val="FFC000"/>
                </a:solidFill>
              </a:rPr>
              <a:t>Saturation</a:t>
            </a:r>
            <a:r>
              <a:rPr lang="en-US" altLang="zh-TW" dirty="0" smtClean="0"/>
              <a:t>, and </a:t>
            </a:r>
            <a:r>
              <a:rPr lang="en-US" altLang="zh-TW" dirty="0" smtClean="0">
                <a:solidFill>
                  <a:srgbClr val="FFC000"/>
                </a:solidFill>
              </a:rPr>
              <a:t>Value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HSV color model is illustrated as a cylinder.</a:t>
            </a:r>
          </a:p>
          <a:p>
            <a:pPr lvl="1"/>
            <a:r>
              <a:rPr lang="en-US" altLang="zh-TW" dirty="0" smtClean="0">
                <a:solidFill>
                  <a:srgbClr val="FFC000"/>
                </a:solidFill>
              </a:rPr>
              <a:t>HSV </a:t>
            </a:r>
            <a:r>
              <a:rPr lang="en-US" altLang="zh-TW" dirty="0" err="1" smtClean="0">
                <a:solidFill>
                  <a:srgbClr val="FFC000"/>
                </a:solidFill>
              </a:rPr>
              <a:t>v.s</a:t>
            </a:r>
            <a:r>
              <a:rPr lang="en-US" altLang="zh-TW" dirty="0" smtClean="0">
                <a:solidFill>
                  <a:srgbClr val="FFC000"/>
                </a:solidFill>
              </a:rPr>
              <a:t>. HSL</a:t>
            </a:r>
            <a:r>
              <a:rPr lang="en-US" altLang="zh-TW" dirty="0" smtClean="0"/>
              <a:t>:  https</a:t>
            </a:r>
            <a:r>
              <a:rPr lang="en-US" altLang="zh-TW" dirty="0"/>
              <a:t>://en.wikipedia.org/wiki/HSL_and_HSV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spaces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64" y="3276600"/>
            <a:ext cx="3690938" cy="265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 descr="http://i.stack.imgur.com/LjbF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3276600"/>
            <a:ext cx="3866701" cy="265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 smtClean="0">
                <a:solidFill>
                  <a:srgbClr val="FFFF00"/>
                </a:solidFill>
              </a:rPr>
              <a:t>Palette images </a:t>
            </a:r>
            <a:r>
              <a:rPr lang="en-US" altLang="zh-TW" sz="2000" dirty="0" smtClean="0"/>
              <a:t>(indexed images;</a:t>
            </a:r>
            <a:r>
              <a:rPr lang="zh-TW" altLang="zh-TW" sz="1800" dirty="0"/>
              <a:t>調色板</a:t>
            </a:r>
            <a:r>
              <a:rPr lang="en-US" altLang="zh-TW" sz="2000" dirty="0" smtClean="0"/>
              <a:t>) provide a simple way to reduce the amount of data needed to represent an image.</a:t>
            </a:r>
          </a:p>
          <a:p>
            <a:pPr lvl="1"/>
            <a:r>
              <a:rPr lang="en-US" altLang="zh-TW" dirty="0" smtClean="0"/>
              <a:t>The pixel values constitute a link to </a:t>
            </a:r>
            <a:r>
              <a:rPr lang="en-US" altLang="zh-TW" dirty="0" smtClean="0">
                <a:solidFill>
                  <a:srgbClr val="FFC000"/>
                </a:solidFill>
              </a:rPr>
              <a:t>a lookup table </a:t>
            </a:r>
            <a:r>
              <a:rPr lang="en-US" altLang="zh-TW" dirty="0" smtClean="0"/>
              <a:t>(palette; </a:t>
            </a:r>
            <a:r>
              <a:rPr lang="zh-TW" altLang="en-US" sz="1400" dirty="0" smtClean="0"/>
              <a:t>調色板</a:t>
            </a:r>
            <a:r>
              <a:rPr lang="en-US" altLang="zh-TW" dirty="0" smtClean="0"/>
              <a:t>).</a:t>
            </a:r>
          </a:p>
          <a:p>
            <a:pPr lvl="1"/>
            <a:r>
              <a:rPr lang="en-US" altLang="zh-TW" dirty="0" smtClean="0"/>
              <a:t>The table contains as many entries as the range of possible values in the pixels which is typically 8 bits (256 values).</a:t>
            </a:r>
          </a:p>
          <a:p>
            <a:pPr lvl="1"/>
            <a:r>
              <a:rPr lang="en-US" altLang="zh-TW" dirty="0" smtClean="0">
                <a:effectLst/>
              </a:rPr>
              <a:t>For example, (</a:t>
            </a:r>
            <a:r>
              <a:rPr lang="en-US" altLang="zh-TW" dirty="0" smtClean="0">
                <a:solidFill>
                  <a:srgbClr val="00FF00"/>
                </a:solidFill>
                <a:effectLst/>
              </a:rPr>
              <a:t>8-bit </a:t>
            </a:r>
            <a:r>
              <a:rPr lang="en-US" altLang="zh-TW" dirty="0">
                <a:solidFill>
                  <a:srgbClr val="00FF00"/>
                </a:solidFill>
                <a:effectLst/>
              </a:rPr>
              <a:t>color</a:t>
            </a:r>
            <a:r>
              <a:rPr lang="en-US" altLang="zh-TW" dirty="0">
                <a:effectLst/>
              </a:rPr>
              <a:t>, with three bits of red, three bits of green, and two bits of </a:t>
            </a:r>
            <a:r>
              <a:rPr lang="en-US" altLang="zh-TW" dirty="0" smtClean="0">
                <a:effectLst/>
              </a:rPr>
              <a:t>blue)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Palette images</a:t>
            </a:r>
            <a:endParaRPr lang="zh-TW" altLang="en-US" dirty="0"/>
          </a:p>
        </p:txBody>
      </p:sp>
      <p:pic>
        <p:nvPicPr>
          <p:cNvPr id="14338" name="Picture 2" descr="https://upload.wikimedia.org/wikipedia/commons/9/93/256colou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419600"/>
            <a:ext cx="67056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753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16386" name="Picture 2" descr="「Palette images 中文」的圖片搜尋結果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82036"/>
            <a:ext cx="7312026" cy="365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Palette images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09600" y="5558282"/>
            <a:ext cx="7007226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http://www.technologyuk.net/computing/computer-systems/display-adapter.shtml</a:t>
            </a:r>
          </a:p>
        </p:txBody>
      </p:sp>
    </p:spTree>
    <p:extLst>
      <p:ext uri="{BB962C8B-B14F-4D97-AF65-F5344CB8AC3E}">
        <p14:creationId xmlns:p14="http://schemas.microsoft.com/office/powerpoint/2010/main" val="20482880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>
                <a:solidFill>
                  <a:srgbClr val="FFFF00"/>
                </a:solidFill>
              </a:rPr>
              <a:t>Color </a:t>
            </a:r>
            <a:r>
              <a:rPr lang="en-US" altLang="zh-TW" sz="2000" dirty="0" smtClean="0">
                <a:solidFill>
                  <a:srgbClr val="FFFF00"/>
                </a:solidFill>
              </a:rPr>
              <a:t>constancy </a:t>
            </a:r>
            <a:r>
              <a:rPr lang="en-US" altLang="zh-TW" sz="1800" dirty="0" smtClean="0"/>
              <a:t>(</a:t>
            </a:r>
            <a:r>
              <a:rPr lang="zh-TW" altLang="en-US" sz="1800" dirty="0">
                <a:effectLst/>
              </a:rPr>
              <a:t>顏色</a:t>
            </a:r>
            <a:r>
              <a:rPr lang="zh-TW" altLang="en-US" sz="1800" dirty="0" smtClean="0">
                <a:effectLst/>
              </a:rPr>
              <a:t>恆定</a:t>
            </a:r>
            <a:r>
              <a:rPr lang="en-US" altLang="zh-TW" sz="1800" dirty="0" smtClean="0">
                <a:effectLst/>
              </a:rPr>
              <a:t>)</a:t>
            </a:r>
            <a:endParaRPr lang="en-US" altLang="zh-TW" sz="1800" dirty="0" smtClean="0"/>
          </a:p>
          <a:p>
            <a:pPr lvl="1"/>
            <a:r>
              <a:rPr lang="en-US" altLang="zh-TW" sz="1800" dirty="0" smtClean="0"/>
              <a:t>Surfaces </a:t>
            </a:r>
            <a:r>
              <a:rPr lang="en-US" altLang="zh-TW" sz="1800" dirty="0"/>
              <a:t>have different colors and brightness when viewed under different lights</a:t>
            </a:r>
            <a:r>
              <a:rPr lang="en-US" altLang="zh-TW" sz="1800" dirty="0" smtClean="0"/>
              <a:t>.</a:t>
            </a:r>
          </a:p>
          <a:p>
            <a:pPr lvl="1"/>
            <a:r>
              <a:rPr lang="en-US" altLang="zh-TW" sz="1800" dirty="0" smtClean="0"/>
              <a:t>The human vision system is able to abstract to a certain degree from the illumination changes and perceive several instances of a particular color as the </a:t>
            </a:r>
            <a:r>
              <a:rPr lang="en-US" altLang="zh-TW" sz="1800" dirty="0" smtClean="0">
                <a:solidFill>
                  <a:srgbClr val="FFC000"/>
                </a:solidFill>
              </a:rPr>
              <a:t>same</a:t>
            </a:r>
            <a:r>
              <a:rPr lang="en-US" altLang="zh-TW" sz="1800" dirty="0" smtClean="0"/>
              <a:t>.</a:t>
            </a:r>
            <a:endParaRPr lang="en-US" altLang="zh-TW" sz="1800" dirty="0"/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Color constancy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75817"/>
            <a:ext cx="2921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913942"/>
            <a:ext cx="22860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Grids</a:t>
            </a:r>
            <a:endParaRPr lang="zh-TW" altLang="en-US"/>
          </a:p>
        </p:txBody>
      </p:sp>
      <p:pic>
        <p:nvPicPr>
          <p:cNvPr id="10242" name="Picture 2" descr="https://upload.wikimedia.org/wikipedia/commons/thumb/3/37/Bayer_pattern_on_sensor.svg/220px-Bayer_pattern_on_sensor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85" y="2438400"/>
            <a:ext cx="3169627" cy="206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66585" y="4684693"/>
            <a:ext cx="356006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The Bayer color filter mosaic. (Very common RGB filter.) Each two-by-two </a:t>
            </a:r>
            <a:r>
              <a:rPr lang="en-US" altLang="zh-TW" sz="1400" dirty="0" err="1">
                <a:solidFill>
                  <a:srgbClr val="252525"/>
                </a:solidFill>
                <a:latin typeface="Arial" panose="020B0604020202020204" pitchFamily="34" charset="0"/>
              </a:rPr>
              <a:t>submosaic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 contains 2 green, 1 blue and 1 red filter, each covering one pixel sensor.</a:t>
            </a:r>
            <a:endParaRPr lang="zh-TW" altLang="en-US" sz="1400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6585" y="5819001"/>
            <a:ext cx="356006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https://en.wikipedia.org/wiki/Color_filter_array</a:t>
            </a:r>
          </a:p>
        </p:txBody>
      </p:sp>
      <p:pic>
        <p:nvPicPr>
          <p:cNvPr id="10244" name="Picture 4" descr="http://www.siliconsoftware.de/download/live_docu/RT5/en/feature_blocks/PSBayer12/bayer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08510"/>
            <a:ext cx="4064635" cy="369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318317" y="4673594"/>
            <a:ext cx="45720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altLang="zh-TW" sz="1400" dirty="0">
                <a:solidFill>
                  <a:srgbClr val="4B4B4B"/>
                </a:solidFill>
                <a:latin typeface="Arial" panose="020B0604020202020204" pitchFamily="34" charset="0"/>
              </a:rPr>
              <a:t>A Bayer filter camera uses a color filter array attached to a </a:t>
            </a:r>
            <a:r>
              <a:rPr lang="en-US" altLang="zh-TW" sz="1400" dirty="0" err="1">
                <a:solidFill>
                  <a:srgbClr val="4B4B4B"/>
                </a:solidFill>
                <a:latin typeface="Arial" panose="020B0604020202020204" pitchFamily="34" charset="0"/>
              </a:rPr>
              <a:t>monochomatic</a:t>
            </a:r>
            <a:r>
              <a:rPr lang="en-US" altLang="zh-TW" sz="1400" dirty="0">
                <a:solidFill>
                  <a:srgbClr val="4B4B4B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dirty="0" smtClean="0">
                <a:solidFill>
                  <a:srgbClr val="4B4B4B"/>
                </a:solidFill>
                <a:latin typeface="Arial" panose="020B0604020202020204" pitchFamily="34" charset="0"/>
              </a:rPr>
              <a:t>sensor. </a:t>
            </a:r>
            <a:r>
              <a:rPr lang="en-US" altLang="zh-TW" sz="1400" dirty="0">
                <a:solidFill>
                  <a:srgbClr val="4B4B4B"/>
                </a:solidFill>
                <a:latin typeface="Arial" panose="020B0604020202020204" pitchFamily="34" charset="0"/>
              </a:rPr>
              <a:t>The bilinear </a:t>
            </a:r>
            <a:r>
              <a:rPr lang="en-US" altLang="zh-TW" sz="1400" dirty="0" err="1">
                <a:solidFill>
                  <a:srgbClr val="4B4B4B"/>
                </a:solidFill>
                <a:latin typeface="Arial" panose="020B0604020202020204" pitchFamily="34" charset="0"/>
              </a:rPr>
              <a:t>demosaicing</a:t>
            </a:r>
            <a:r>
              <a:rPr lang="en-US" altLang="zh-TW" sz="1400" dirty="0">
                <a:solidFill>
                  <a:srgbClr val="4B4B4B"/>
                </a:solidFill>
                <a:latin typeface="Arial" panose="020B0604020202020204" pitchFamily="34" charset="0"/>
              </a:rPr>
              <a:t> algorithm performs the color reconstruction according to the Figures shown </a:t>
            </a:r>
            <a:r>
              <a:rPr lang="en-US" altLang="zh-TW" sz="1400" dirty="0" smtClean="0">
                <a:solidFill>
                  <a:srgbClr val="4B4B4B"/>
                </a:solidFill>
                <a:latin typeface="Arial" panose="020B0604020202020204" pitchFamily="34" charset="0"/>
              </a:rPr>
              <a:t>above.</a:t>
            </a:r>
            <a:endParaRPr lang="zh-TW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4318317" y="5730053"/>
            <a:ext cx="4572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zh-TW" altLang="en-US" sz="1200" dirty="0"/>
              <a:t>http://www.siliconsoftware.de/download/live_docu/RT5/en/feature_blocks/PSBayer12/PSBayer12_bilinear.html</a:t>
            </a:r>
          </a:p>
        </p:txBody>
      </p:sp>
      <p:sp>
        <p:nvSpPr>
          <p:cNvPr id="2" name="矩形 1"/>
          <p:cNvSpPr/>
          <p:nvPr/>
        </p:nvSpPr>
        <p:spPr>
          <a:xfrm>
            <a:off x="366585" y="6294070"/>
            <a:ext cx="6199133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zh-TW" sz="1200" dirty="0">
                <a:solidFill>
                  <a:srgbClr val="000000"/>
                </a:solidFill>
                <a:ea typeface="Linux Libertine"/>
              </a:rPr>
              <a:t>拜爾</a:t>
            </a:r>
            <a:r>
              <a:rPr lang="zh-TW" altLang="zh-TW" sz="1200" dirty="0" smtClean="0">
                <a:solidFill>
                  <a:srgbClr val="000000"/>
                </a:solidFill>
                <a:ea typeface="Linux Libertine"/>
              </a:rPr>
              <a:t>濾色鏡</a:t>
            </a:r>
            <a:r>
              <a:rPr lang="en-US" altLang="zh-TW" sz="1200" dirty="0" smtClean="0">
                <a:solidFill>
                  <a:srgbClr val="000000"/>
                </a:solidFill>
                <a:ea typeface="Linux Libertine"/>
              </a:rPr>
              <a:t>(</a:t>
            </a:r>
            <a:r>
              <a:rPr lang="en-US" altLang="zh-TW" sz="1200" dirty="0"/>
              <a:t>Bayer </a:t>
            </a:r>
            <a:r>
              <a:rPr lang="en-US" altLang="zh-TW" sz="1200" dirty="0" smtClean="0"/>
              <a:t>filter)</a:t>
            </a:r>
          </a:p>
          <a:p>
            <a:r>
              <a:rPr lang="en-US" altLang="zh-TW" sz="1200" dirty="0">
                <a:solidFill>
                  <a:srgbClr val="000000"/>
                </a:solidFill>
                <a:ea typeface="Linux Libertine"/>
              </a:rPr>
              <a:t>https://zh.wikipedia.org/wiki/%E6%8B%9C%E7%88%BE%E6%BF%BE%E8%89%B2%E9%8F%A1</a:t>
            </a:r>
            <a:endParaRPr lang="zh-TW" altLang="zh-TW" sz="1200" b="0" i="0" dirty="0">
              <a:solidFill>
                <a:srgbClr val="000000"/>
              </a:solidFill>
              <a:effectLst/>
              <a:ea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1722273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Pixel</a:t>
            </a:r>
          </a:p>
          <a:p>
            <a:pPr lvl="1"/>
            <a:r>
              <a:rPr lang="en-US" altLang="zh-TW" dirty="0" smtClean="0"/>
              <a:t>One infinitely small sampling point in the grid corresponds to one picture element also called a pixel or image element in the digital image.</a:t>
            </a:r>
          </a:p>
          <a:p>
            <a:pPr marL="265113" lvl="1"/>
            <a:r>
              <a:rPr lang="en-US" altLang="zh-TW" sz="2400" dirty="0" smtClean="0">
                <a:solidFill>
                  <a:srgbClr val="FFC000"/>
                </a:solidFill>
              </a:rPr>
              <a:t>Voxel</a:t>
            </a:r>
          </a:p>
          <a:p>
            <a:pPr marL="623888" lvl="2"/>
            <a:r>
              <a:rPr lang="en-US" altLang="zh-TW" dirty="0"/>
              <a:t>In a 3D image, an image element is called a voxel (volume element)</a:t>
            </a:r>
          </a:p>
          <a:p>
            <a:pPr marL="365125" lvl="1" indent="0">
              <a:buNone/>
            </a:pPr>
            <a:endParaRPr lang="en-US" altLang="zh-TW" dirty="0" smtClean="0"/>
          </a:p>
          <a:p>
            <a:pPr lvl="2"/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</a:t>
            </a:r>
            <a:r>
              <a:rPr lang="en-US" altLang="zh-TW" dirty="0" smtClean="0"/>
              <a:t>digitization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318480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24000"/>
            <a:ext cx="3352800" cy="4612806"/>
          </a:xfrm>
        </p:spPr>
        <p:txBody>
          <a:bodyPr>
            <a:normAutofit/>
          </a:bodyPr>
          <a:lstStyle/>
          <a:p>
            <a:r>
              <a:rPr lang="en-US" altLang="zh-TW" sz="2000" dirty="0" smtClean="0"/>
              <a:t>The transition between continuous values of the </a:t>
            </a:r>
            <a:r>
              <a:rPr lang="en-US" altLang="zh-TW" sz="2000" dirty="0" smtClean="0">
                <a:solidFill>
                  <a:srgbClr val="FFC000"/>
                </a:solidFill>
              </a:rPr>
              <a:t>image function </a:t>
            </a:r>
            <a:r>
              <a:rPr lang="en-US" altLang="zh-TW" sz="2000" dirty="0" smtClean="0"/>
              <a:t>(</a:t>
            </a:r>
            <a:r>
              <a:rPr lang="en-US" altLang="zh-TW" sz="2000" dirty="0" smtClean="0">
                <a:solidFill>
                  <a:srgbClr val="FFC000"/>
                </a:solidFill>
              </a:rPr>
              <a:t>brightness</a:t>
            </a:r>
            <a:r>
              <a:rPr lang="en-US" altLang="zh-TW" sz="2000" dirty="0" smtClean="0"/>
              <a:t>) and its digital equivalent is called </a:t>
            </a:r>
            <a:r>
              <a:rPr lang="en-US" altLang="zh-TW" sz="2000" dirty="0" smtClean="0">
                <a:solidFill>
                  <a:srgbClr val="FFFF00"/>
                </a:solidFill>
              </a:rPr>
              <a:t>quantization</a:t>
            </a:r>
            <a:r>
              <a:rPr lang="en-US" altLang="zh-TW" sz="2000" dirty="0" smtClean="0"/>
              <a:t>.</a:t>
            </a:r>
            <a:endParaRPr lang="zh-TW" altLang="en-US" sz="20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Quantization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2290" name="Picture 2" descr="C:\Documents and Settings\altit\Desktop\Sonka 4e Jpegs\93607_ch02\Figure 2.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608" y="813246"/>
            <a:ext cx="4953000" cy="548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Matric and topological properties of digital images</a:t>
            </a:r>
          </a:p>
          <a:p>
            <a:pPr lvl="1"/>
            <a:r>
              <a:rPr lang="en-US" altLang="zh-TW" dirty="0" smtClean="0">
                <a:solidFill>
                  <a:srgbClr val="FFFF00"/>
                </a:solidFill>
              </a:rPr>
              <a:t>Distance (Matric)</a:t>
            </a:r>
          </a:p>
          <a:p>
            <a:pPr lvl="2"/>
            <a:r>
              <a:rPr lang="en-US" altLang="zh-TW" dirty="0" smtClean="0"/>
              <a:t>Any function </a:t>
            </a:r>
            <a:r>
              <a:rPr lang="en-US" altLang="zh-TW" i="1" dirty="0" smtClean="0"/>
              <a:t>D</a:t>
            </a:r>
            <a:r>
              <a:rPr lang="en-US" altLang="zh-TW" dirty="0" smtClean="0"/>
              <a:t> holding the following three condition is a </a:t>
            </a:r>
            <a:r>
              <a:rPr lang="en-US" altLang="zh-TW" dirty="0" smtClean="0">
                <a:solidFill>
                  <a:srgbClr val="FFFF00"/>
                </a:solidFill>
              </a:rPr>
              <a:t>distance</a:t>
            </a:r>
            <a:r>
              <a:rPr lang="en-US" altLang="zh-TW" dirty="0" smtClean="0"/>
              <a:t> (or a metric)</a:t>
            </a:r>
          </a:p>
          <a:p>
            <a:pPr lvl="3"/>
            <a:r>
              <a:rPr lang="en-US" altLang="zh-TW" dirty="0" smtClean="0">
                <a:solidFill>
                  <a:srgbClr val="FFC000"/>
                </a:solidFill>
              </a:rPr>
              <a:t>Identity  </a:t>
            </a:r>
          </a:p>
          <a:p>
            <a:pPr marL="1096963" lvl="3" indent="0">
              <a:buNone/>
            </a:pPr>
            <a:r>
              <a:rPr lang="en-US" altLang="zh-TW" dirty="0" smtClean="0"/>
              <a:t>                       </a:t>
            </a:r>
          </a:p>
          <a:p>
            <a:pPr lvl="3"/>
            <a:r>
              <a:rPr lang="en-US" altLang="zh-TW" dirty="0" smtClean="0">
                <a:solidFill>
                  <a:srgbClr val="FFC000"/>
                </a:solidFill>
              </a:rPr>
              <a:t>Symmetry</a:t>
            </a:r>
          </a:p>
          <a:p>
            <a:pPr marL="1096963" lvl="3" indent="0">
              <a:buNone/>
            </a:pPr>
            <a:endParaRPr lang="en-US" altLang="zh-TW" dirty="0" smtClean="0"/>
          </a:p>
          <a:p>
            <a:pPr lvl="3"/>
            <a:r>
              <a:rPr lang="en-US" altLang="zh-TW" dirty="0" smtClean="0">
                <a:solidFill>
                  <a:srgbClr val="FFC000"/>
                </a:solidFill>
              </a:rPr>
              <a:t>Triangular </a:t>
            </a:r>
            <a:r>
              <a:rPr lang="en-US" altLang="zh-TW" dirty="0" err="1" smtClean="0">
                <a:solidFill>
                  <a:srgbClr val="FFC000"/>
                </a:solidFill>
              </a:rPr>
              <a:t>inequatility</a:t>
            </a:r>
            <a:endParaRPr lang="en-US" altLang="zh-TW" dirty="0" smtClean="0">
              <a:solidFill>
                <a:srgbClr val="FFC000"/>
              </a:solidFill>
            </a:endParaRPr>
          </a:p>
          <a:p>
            <a:pPr lvl="2"/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Digital image properties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22111"/>
              </p:ext>
            </p:extLst>
          </p:nvPr>
        </p:nvGraphicFramePr>
        <p:xfrm>
          <a:off x="2057400" y="3655141"/>
          <a:ext cx="1310049" cy="350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7" name="Equation" r:id="rId3" imgW="761760" imgH="203040" progId="Equation.DSMT4">
                  <p:embed/>
                </p:oleObj>
              </mc:Choice>
              <mc:Fallback>
                <p:oleObj name="Equation" r:id="rId3" imgW="761760" imgH="203040" progId="Equation.DSMT4">
                  <p:embed/>
                  <p:pic>
                    <p:nvPicPr>
                      <p:cNvPr id="717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655141"/>
                        <a:ext cx="1310049" cy="350523"/>
                      </a:xfrm>
                      <a:prstGeom prst="rect">
                        <a:avLst/>
                      </a:prstGeom>
                      <a:solidFill>
                        <a:schemeClr val="tx1">
                          <a:alpha val="5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702820"/>
              </p:ext>
            </p:extLst>
          </p:nvPr>
        </p:nvGraphicFramePr>
        <p:xfrm>
          <a:off x="2057400" y="4453352"/>
          <a:ext cx="1981200" cy="34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8" name="Equation" r:id="rId5" imgW="1155600" imgH="203040" progId="Equation.DSMT4">
                  <p:embed/>
                </p:oleObj>
              </mc:Choice>
              <mc:Fallback>
                <p:oleObj name="Equation" r:id="rId5" imgW="1155600" imgH="203040" progId="Equation.DSMT4">
                  <p:embed/>
                  <p:pic>
                    <p:nvPicPr>
                      <p:cNvPr id="717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453352"/>
                        <a:ext cx="1981200" cy="347450"/>
                      </a:xfrm>
                      <a:prstGeom prst="rect">
                        <a:avLst/>
                      </a:prstGeom>
                      <a:solidFill>
                        <a:schemeClr val="tx1">
                          <a:alpha val="5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096450"/>
              </p:ext>
            </p:extLst>
          </p:nvPr>
        </p:nvGraphicFramePr>
        <p:xfrm>
          <a:off x="2057400" y="5312274"/>
          <a:ext cx="2964520" cy="358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9" name="Equation" r:id="rId7" imgW="1676160" imgH="203040" progId="Equation.DSMT4">
                  <p:embed/>
                </p:oleObj>
              </mc:Choice>
              <mc:Fallback>
                <p:oleObj name="Equation" r:id="rId7" imgW="1676160" imgH="203040" progId="Equation.DSMT4">
                  <p:embed/>
                  <p:pic>
                    <p:nvPicPr>
                      <p:cNvPr id="717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312274"/>
                        <a:ext cx="2964520" cy="358393"/>
                      </a:xfrm>
                      <a:prstGeom prst="rect">
                        <a:avLst/>
                      </a:prstGeom>
                      <a:solidFill>
                        <a:schemeClr val="tx1">
                          <a:alpha val="5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3607012" y="3659923"/>
            <a:ext cx="2082375" cy="358462"/>
          </a:xfrm>
          <a:prstGeom prst="rect">
            <a:avLst/>
          </a:prstGeom>
          <a:solidFill>
            <a:schemeClr val="tx2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/>
            <a:r>
              <a:rPr lang="en-US" altLang="zh-TW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0 </a:t>
            </a:r>
            <a:r>
              <a:rPr lang="en-US" altLang="zh-TW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iff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Kilter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ilter">
      <a:fillStyleLst>
        <a:solidFill>
          <a:schemeClr val="phClr"/>
        </a:solidFill>
        <a:gradFill rotWithShape="1">
          <a:gsLst>
            <a:gs pos="0">
              <a:schemeClr val="phClr">
                <a:tint val="14000"/>
                <a:satMod val="180000"/>
                <a:lumMod val="100000"/>
              </a:schemeClr>
            </a:gs>
            <a:gs pos="42000">
              <a:schemeClr val="phClr">
                <a:tint val="40000"/>
                <a:satMod val="160000"/>
                <a:lumMod val="94000"/>
              </a:schemeClr>
            </a:gs>
            <a:gs pos="100000">
              <a:schemeClr val="phClr">
                <a:tint val="94000"/>
                <a:satMod val="140000"/>
              </a:schemeClr>
            </a:gs>
          </a:gsLst>
          <a:lin ang="5160000" scaled="1"/>
        </a:gradFill>
        <a:gradFill rotWithShape="1">
          <a:gsLst>
            <a:gs pos="38000">
              <a:schemeClr val="phClr">
                <a:satMod val="120000"/>
              </a:schemeClr>
            </a:gs>
            <a:gs pos="100000">
              <a:schemeClr val="phClr">
                <a:shade val="60000"/>
                <a:satMod val="180000"/>
                <a:lumMod val="70000"/>
              </a:schemeClr>
            </a:gs>
          </a:gsLst>
          <a:lin ang="4680000" scaled="0"/>
        </a:gradFill>
      </a:fillStyleLst>
      <a:lnStyleLst>
        <a:ln w="12700" cap="flat" cmpd="sng" algn="ctr">
          <a:solidFill>
            <a:schemeClr val="phClr">
              <a:shade val="50000"/>
            </a:schemeClr>
          </a:solidFill>
          <a:prstDash val="solid"/>
        </a:ln>
        <a:ln w="2540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762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152400" h="63500" prst="softRound"/>
          </a:sp3d>
        </a:effectStyle>
        <a:effectStyle>
          <a:effectLst>
            <a:outerShdw blurRad="107950" dist="12700" dir="5040000" rotWithShape="0">
              <a:srgbClr val="000000">
                <a:alpha val="5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h="635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140000"/>
                <a:lumMod val="120000"/>
              </a:schemeClr>
            </a:gs>
            <a:gs pos="100000">
              <a:schemeClr val="phClr">
                <a:tint val="95000"/>
                <a:shade val="70000"/>
                <a:satMod val="180000"/>
                <a:lumMod val="82000"/>
              </a:schemeClr>
            </a:gs>
          </a:gsLst>
          <a:path path="circle">
            <a:fillToRect l="25000" t="25000" r="25000" b="25000"/>
          </a:path>
        </a:gradFill>
        <a:gradFill rotWithShape="1">
          <a:gsLst>
            <a:gs pos="0">
              <a:schemeClr val="phClr">
                <a:tint val="94000"/>
                <a:satMod val="140000"/>
                <a:lumMod val="120000"/>
              </a:schemeClr>
            </a:gs>
            <a:gs pos="100000">
              <a:schemeClr val="phClr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8346F"/>
      </a:dk2>
      <a:lt2>
        <a:srgbClr val="D9A8D2"/>
      </a:lt2>
      <a:accent1>
        <a:srgbClr val="CE57AB"/>
      </a:accent1>
      <a:accent2>
        <a:srgbClr val="8E8EFD"/>
      </a:accent2>
      <a:accent3>
        <a:srgbClr val="7CBCE0"/>
      </a:accent3>
      <a:accent4>
        <a:srgbClr val="70BF9F"/>
      </a:accent4>
      <a:accent5>
        <a:srgbClr val="A5B960"/>
      </a:accent5>
      <a:accent6>
        <a:srgbClr val="D47A57"/>
      </a:accent6>
      <a:hlink>
        <a:srgbClr val="D164DE"/>
      </a:hlink>
      <a:folHlink>
        <a:srgbClr val="BE87C4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ppt/theme/theme3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Kilter</Template>
  <TotalTime>16514</TotalTime>
  <Words>4124</Words>
  <Application>Microsoft Office PowerPoint</Application>
  <PresentationFormat>如螢幕大小 (4:3)</PresentationFormat>
  <Paragraphs>493</Paragraphs>
  <Slides>56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4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56</vt:i4>
      </vt:variant>
    </vt:vector>
  </HeadingPairs>
  <TitlesOfParts>
    <vt:vector size="77" baseType="lpstr">
      <vt:lpstr>Arial Unicode MS</vt:lpstr>
      <vt:lpstr>inherit</vt:lpstr>
      <vt:lpstr>Linux Libertine</vt:lpstr>
      <vt:lpstr>微軟正黑體</vt:lpstr>
      <vt:lpstr>新細明體</vt:lpstr>
      <vt:lpstr>Arial</vt:lpstr>
      <vt:lpstr>Bookman Old Style</vt:lpstr>
      <vt:lpstr>Calibri</vt:lpstr>
      <vt:lpstr>Calibri Light</vt:lpstr>
      <vt:lpstr>Cambria Math</vt:lpstr>
      <vt:lpstr>Rockwell</vt:lpstr>
      <vt:lpstr>Times New Roman</vt:lpstr>
      <vt:lpstr>Trebuchet MS</vt:lpstr>
      <vt:lpstr>Wingdings</vt:lpstr>
      <vt:lpstr>Wingdings 3</vt:lpstr>
      <vt:lpstr>Kilter</vt:lpstr>
      <vt:lpstr>Damask</vt:lpstr>
      <vt:lpstr>回顧</vt:lpstr>
      <vt:lpstr>多面向</vt:lpstr>
      <vt:lpstr>PhotoImpact</vt:lpstr>
      <vt:lpstr>Equation</vt:lpstr>
      <vt:lpstr>Chapter 2</vt:lpstr>
      <vt:lpstr>Image representations, a few concepts</vt:lpstr>
      <vt:lpstr>Projection geometry</vt:lpstr>
      <vt:lpstr>Image representations, a few concepts</vt:lpstr>
      <vt:lpstr>Image digitization</vt:lpstr>
      <vt:lpstr>Grids</vt:lpstr>
      <vt:lpstr>Image digitization</vt:lpstr>
      <vt:lpstr>Quantization</vt:lpstr>
      <vt:lpstr>Digital image properties</vt:lpstr>
      <vt:lpstr>Matric and topological properties of digital images</vt:lpstr>
      <vt:lpstr>Matric and topological properties of digital images</vt:lpstr>
      <vt:lpstr>Matric and topological properties of digital images</vt:lpstr>
      <vt:lpstr>Matric and topological properties of digital images</vt:lpstr>
      <vt:lpstr>Matric and topological properties of digital images</vt:lpstr>
      <vt:lpstr>Matric and topological properties of digital images</vt:lpstr>
      <vt:lpstr>Algorithm 2.1: Distance transformation</vt:lpstr>
      <vt:lpstr>Matric and topological properties of digital images</vt:lpstr>
      <vt:lpstr>Matric and topological properties of digital images</vt:lpstr>
      <vt:lpstr>Matric and topological properties of digital images</vt:lpstr>
      <vt:lpstr>Matric and topological properties of digital images</vt:lpstr>
      <vt:lpstr>Topological properties</vt:lpstr>
      <vt:lpstr>Matric and topological properties of digital images</vt:lpstr>
      <vt:lpstr>Histograms</vt:lpstr>
      <vt:lpstr>Entropy</vt:lpstr>
      <vt:lpstr>Visual perception of the image</vt:lpstr>
      <vt:lpstr>Visual perception of the image</vt:lpstr>
      <vt:lpstr>Visual perception of the image</vt:lpstr>
      <vt:lpstr>Visual perception of the image</vt:lpstr>
      <vt:lpstr>If something is rotating – go home, you need a break! </vt:lpstr>
      <vt:lpstr>Visual perception of the image</vt:lpstr>
      <vt:lpstr>Visual perception of the image</vt:lpstr>
      <vt:lpstr>Image quality</vt:lpstr>
      <vt:lpstr>Noise in images</vt:lpstr>
      <vt:lpstr>Noise in images</vt:lpstr>
      <vt:lpstr>Algorithm 2.3: Generation of additive, zero mean Gaussian noise</vt:lpstr>
      <vt:lpstr>Box–Muller transform</vt:lpstr>
      <vt:lpstr>Noise in images</vt:lpstr>
      <vt:lpstr>Noise in images</vt:lpstr>
      <vt:lpstr>Noise in images</vt:lpstr>
      <vt:lpstr>Color images</vt:lpstr>
      <vt:lpstr>Physics of color</vt:lpstr>
      <vt:lpstr>Electromagnetic spectrum</vt:lpstr>
      <vt:lpstr>Physics of color</vt:lpstr>
      <vt:lpstr>Color perceived by humans</vt:lpstr>
      <vt:lpstr>Color perceived by humans</vt:lpstr>
      <vt:lpstr>Color perceived by humans</vt:lpstr>
      <vt:lpstr>Color perceived by humans</vt:lpstr>
      <vt:lpstr>Color perceived by humans</vt:lpstr>
      <vt:lpstr>Color perceived by humans</vt:lpstr>
      <vt:lpstr>Color perceived by humans</vt:lpstr>
      <vt:lpstr>Color spaces</vt:lpstr>
      <vt:lpstr>Color spaces</vt:lpstr>
      <vt:lpstr>Color spaces</vt:lpstr>
      <vt:lpstr>Palette images</vt:lpstr>
      <vt:lpstr>Palette images</vt:lpstr>
      <vt:lpstr>Color constancy</vt:lpstr>
    </vt:vector>
  </TitlesOfParts>
  <Company>NTL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altit</dc:creator>
  <cp:lastModifiedBy>User</cp:lastModifiedBy>
  <cp:revision>394</cp:revision>
  <dcterms:created xsi:type="dcterms:W3CDTF">2013-10-11T17:23:38Z</dcterms:created>
  <dcterms:modified xsi:type="dcterms:W3CDTF">2019-09-03T07:07:44Z</dcterms:modified>
</cp:coreProperties>
</file>